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autoCompressPictures="0">
  <p:sldMasterIdLst>
    <p:sldMasterId id="2147483840" r:id="rId4"/>
  </p:sldMasterIdLst>
  <p:notesMasterIdLst>
    <p:notesMasterId r:id="rId43"/>
  </p:notesMasterIdLst>
  <p:handoutMasterIdLst>
    <p:handoutMasterId r:id="rId44"/>
  </p:handoutMasterIdLst>
  <p:sldIdLst>
    <p:sldId id="264" r:id="rId5"/>
    <p:sldId id="309" r:id="rId6"/>
    <p:sldId id="265" r:id="rId7"/>
    <p:sldId id="287" r:id="rId8"/>
    <p:sldId id="288" r:id="rId9"/>
    <p:sldId id="289" r:id="rId10"/>
    <p:sldId id="290" r:id="rId11"/>
    <p:sldId id="291" r:id="rId12"/>
    <p:sldId id="292" r:id="rId13"/>
    <p:sldId id="294" r:id="rId14"/>
    <p:sldId id="295" r:id="rId15"/>
    <p:sldId id="296" r:id="rId16"/>
    <p:sldId id="293" r:id="rId17"/>
    <p:sldId id="297" r:id="rId18"/>
    <p:sldId id="298" r:id="rId19"/>
    <p:sldId id="299" r:id="rId20"/>
    <p:sldId id="300" r:id="rId21"/>
    <p:sldId id="301" r:id="rId22"/>
    <p:sldId id="302" r:id="rId23"/>
    <p:sldId id="303" r:id="rId24"/>
    <p:sldId id="266" r:id="rId25"/>
    <p:sldId id="267" r:id="rId26"/>
    <p:sldId id="268" r:id="rId27"/>
    <p:sldId id="269" r:id="rId28"/>
    <p:sldId id="270" r:id="rId29"/>
    <p:sldId id="271" r:id="rId30"/>
    <p:sldId id="272" r:id="rId31"/>
    <p:sldId id="308" r:id="rId32"/>
    <p:sldId id="273" r:id="rId33"/>
    <p:sldId id="274" r:id="rId34"/>
    <p:sldId id="275" r:id="rId35"/>
    <p:sldId id="304" r:id="rId36"/>
    <p:sldId id="305" r:id="rId37"/>
    <p:sldId id="306" r:id="rId38"/>
    <p:sldId id="307" r:id="rId39"/>
    <p:sldId id="282" r:id="rId40"/>
    <p:sldId id="283" r:id="rId41"/>
    <p:sldId id="286"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83" d="100"/>
          <a:sy n="83" d="100"/>
        </p:scale>
        <p:origin x="686" y="86"/>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10/8/2021</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10/8/2021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BB7F0AF-DDFD-4365-B949-5F6DD5251481}" type="datetime1">
              <a:rPr lang="en-US" smtClean="0"/>
              <a:t>10/8/2021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9748347-EADA-4DAE-B2C2-0B49C1A73737}" type="datetime1">
              <a:rPr lang="en-US" smtClean="0"/>
              <a:t>10/8/2021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1695239-F93C-4A31-BB09-EFF3112B3163}" type="datetime1">
              <a:rPr lang="en-US" smtClean="0"/>
              <a:t>10/8/2021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3FC96B-E0A3-4AB2-B294-73338C6B3C0C}" type="datetime1">
              <a:rPr lang="en-US" smtClean="0"/>
              <a:t>10/8/2021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03BD02F-AB84-4BA7-A0D3-069E3DD1D46B}" type="datetime1">
              <a:rPr lang="en-US" smtClean="0"/>
              <a:t>10/8/2021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1D079C0C-1075-40B1-BBC0-E6417F917D17}" type="datetime1">
              <a:rPr lang="en-US" smtClean="0"/>
              <a:t>10/8/2021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39CE80A5-E41C-4334-A6FF-2149E332CDC0}" type="datetime1">
              <a:rPr lang="en-US" smtClean="0"/>
              <a:t>10/8/2021</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B4A0DCC4-8E13-4146-B458-7D308C2D8573}" type="datetime1">
              <a:rPr lang="en-US" smtClean="0"/>
              <a:t>10/8/2021</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EA2D900-D9A8-4F34-97AF-0BD1A0017739}" type="datetime1">
              <a:rPr lang="en-US" smtClean="0"/>
              <a:t>10/8/2021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70DEE041-3C54-4310-80E6-93749D944252}" type="datetime1">
              <a:rPr lang="en-US" smtClean="0"/>
              <a:t>10/8/2021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9730B784-D62C-4B3F-9A0C-2CFF4A30D96E}" type="datetime1">
              <a:rPr lang="en-US" smtClean="0"/>
              <a:t>10/8/2021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84D1782A-FC20-4965-9407-717CFD5E5203}" type="datetime1">
              <a:rPr lang="en-US" smtClean="0"/>
              <a:t>10/8/2021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ftr="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 xmlns:adec="http://schemas.microsoft.com/office/drawing/2017/decorative" val="1"/>
              </a:ext>
            </a:extLst>
          </p:cNvPr>
          <p:cNvPicPr>
            <a:picLocks noChangeAspect="1"/>
          </p:cNvPicPr>
          <p:nvPr/>
        </p:nvPicPr>
        <p:blipFill rotWithShape="1">
          <a:blip r:embed="rId2"/>
          <a:srcRect t="2926" r="9092" b="20447"/>
          <a:stretch/>
        </p:blipFill>
        <p:spPr>
          <a:xfrm>
            <a:off x="-7913" y="-4572"/>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182880" y="1298448"/>
            <a:ext cx="4145657" cy="3255264"/>
          </a:xfrm>
        </p:spPr>
        <p:txBody>
          <a:bodyPr>
            <a:normAutofit/>
          </a:bodyPr>
          <a:lstStyle/>
          <a:p>
            <a:pPr algn="ctr"/>
            <a:r>
              <a:rPr lang="en-US" sz="4400" b="1" dirty="0" smtClean="0">
                <a:latin typeface="Times New Roman" panose="02020603050405020304" pitchFamily="18" charset="0"/>
                <a:cs typeface="Times New Roman" panose="02020603050405020304" pitchFamily="18" charset="0"/>
              </a:rPr>
              <a:t>ESC501 (Software Engineering) – Software Design Issues/Principles</a:t>
            </a:r>
            <a:endParaRPr lang="en-US" sz="4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309489" y="4670246"/>
            <a:ext cx="4019047" cy="914400"/>
          </a:xfrm>
        </p:spPr>
        <p:txBody>
          <a:bodyPr>
            <a:normAutofit/>
          </a:bodyPr>
          <a:lstStyle/>
          <a:p>
            <a:pPr algn="ctr"/>
            <a:r>
              <a:rPr lang="en-US" b="1" dirty="0" smtClean="0">
                <a:latin typeface="Times New Roman" panose="02020603050405020304" pitchFamily="18" charset="0"/>
                <a:cs typeface="Times New Roman" panose="02020603050405020304" pitchFamily="18" charset="0"/>
              </a:rPr>
              <a:t>- Prof. </a:t>
            </a:r>
            <a:r>
              <a:rPr lang="en-US" b="1" dirty="0" err="1" smtClean="0">
                <a:latin typeface="Times New Roman" panose="02020603050405020304" pitchFamily="18" charset="0"/>
                <a:cs typeface="Times New Roman" panose="02020603050405020304" pitchFamily="18" charset="0"/>
              </a:rPr>
              <a:t>Poulami</a:t>
            </a:r>
            <a:r>
              <a:rPr lang="en-US" b="1" dirty="0" smtClean="0">
                <a:latin typeface="Times New Roman" panose="02020603050405020304" pitchFamily="18" charset="0"/>
                <a:cs typeface="Times New Roman" panose="02020603050405020304" pitchFamily="18" charset="0"/>
              </a:rPr>
              <a:t> Dutta</a:t>
            </a:r>
            <a:endParaRPr lang="en-US" b="1"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2BF879CD-ED15-450F-B829-699C694D2EB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Function -Oriented Design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20000"/>
          </a:bodyPr>
          <a:lstStyle/>
          <a:p>
            <a:r>
              <a:rPr lang="en-US" sz="2200" u="sng" dirty="0" smtClean="0">
                <a:latin typeface="Times New Roman" panose="02020603050405020304" pitchFamily="18" charset="0"/>
                <a:cs typeface="Times New Roman" panose="02020603050405020304" pitchFamily="18" charset="0"/>
              </a:rPr>
              <a:t>Salient Features:</a:t>
            </a:r>
          </a:p>
          <a:p>
            <a:r>
              <a:rPr lang="en-US" sz="2200" dirty="0" smtClean="0">
                <a:latin typeface="Times New Roman" panose="02020603050405020304" pitchFamily="18" charset="0"/>
                <a:cs typeface="Times New Roman" panose="02020603050405020304" pitchFamily="18" charset="0"/>
              </a:rPr>
              <a:t>A </a:t>
            </a:r>
            <a:r>
              <a:rPr lang="en-US" sz="2200" dirty="0">
                <a:latin typeface="Times New Roman" panose="02020603050405020304" pitchFamily="18" charset="0"/>
                <a:cs typeface="Times New Roman" panose="02020603050405020304" pitchFamily="18" charset="0"/>
              </a:rPr>
              <a:t>system is viewed as something that performs a set of functions. </a:t>
            </a:r>
            <a:endParaRPr lang="en-US" sz="2200" dirty="0" smtClean="0">
              <a:latin typeface="Times New Roman" panose="02020603050405020304" pitchFamily="18" charset="0"/>
              <a:cs typeface="Times New Roman" panose="02020603050405020304" pitchFamily="18" charset="0"/>
            </a:endParaRPr>
          </a:p>
          <a:p>
            <a:r>
              <a:rPr lang="en-US" sz="2200" dirty="0" smtClean="0">
                <a:latin typeface="Times New Roman" panose="02020603050405020304" pitchFamily="18" charset="0"/>
                <a:cs typeface="Times New Roman" panose="02020603050405020304" pitchFamily="18" charset="0"/>
              </a:rPr>
              <a:t>Starting at </a:t>
            </a:r>
            <a:r>
              <a:rPr lang="en-US" sz="2200" dirty="0">
                <a:latin typeface="Times New Roman" panose="02020603050405020304" pitchFamily="18" charset="0"/>
                <a:cs typeface="Times New Roman" panose="02020603050405020304" pitchFamily="18" charset="0"/>
              </a:rPr>
              <a:t>this high-level view of the system, each function is successively </a:t>
            </a:r>
            <a:r>
              <a:rPr lang="en-US" sz="2200" dirty="0" smtClean="0">
                <a:latin typeface="Times New Roman" panose="02020603050405020304" pitchFamily="18" charset="0"/>
                <a:cs typeface="Times New Roman" panose="02020603050405020304" pitchFamily="18" charset="0"/>
              </a:rPr>
              <a:t>refined into </a:t>
            </a:r>
            <a:r>
              <a:rPr lang="en-US" sz="2200" dirty="0">
                <a:latin typeface="Times New Roman" panose="02020603050405020304" pitchFamily="18" charset="0"/>
                <a:cs typeface="Times New Roman" panose="02020603050405020304" pitchFamily="18" charset="0"/>
              </a:rPr>
              <a:t>more detailed functions. </a:t>
            </a:r>
            <a:endParaRPr lang="en-US" sz="2200" dirty="0" smtClean="0">
              <a:latin typeface="Times New Roman" panose="02020603050405020304" pitchFamily="18" charset="0"/>
              <a:cs typeface="Times New Roman" panose="02020603050405020304" pitchFamily="18" charset="0"/>
            </a:endParaRPr>
          </a:p>
          <a:p>
            <a:r>
              <a:rPr lang="en-US" sz="2200" dirty="0" smtClean="0">
                <a:latin typeface="Times New Roman" panose="02020603050405020304" pitchFamily="18" charset="0"/>
                <a:cs typeface="Times New Roman" panose="02020603050405020304" pitchFamily="18" charset="0"/>
              </a:rPr>
              <a:t>For </a:t>
            </a:r>
            <a:r>
              <a:rPr lang="en-US" sz="2200" dirty="0">
                <a:latin typeface="Times New Roman" panose="02020603050405020304" pitchFamily="18" charset="0"/>
                <a:cs typeface="Times New Roman" panose="02020603050405020304" pitchFamily="18" charset="0"/>
              </a:rPr>
              <a:t>example, consider a function </a:t>
            </a:r>
            <a:r>
              <a:rPr lang="en-US" sz="2200" dirty="0" smtClean="0">
                <a:latin typeface="Times New Roman" panose="02020603050405020304" pitchFamily="18" charset="0"/>
                <a:cs typeface="Times New Roman" panose="02020603050405020304" pitchFamily="18" charset="0"/>
              </a:rPr>
              <a:t>create-new-library-member </a:t>
            </a:r>
            <a:r>
              <a:rPr lang="en-US" sz="2200" dirty="0">
                <a:latin typeface="Times New Roman" panose="02020603050405020304" pitchFamily="18" charset="0"/>
                <a:cs typeface="Times New Roman" panose="02020603050405020304" pitchFamily="18" charset="0"/>
              </a:rPr>
              <a:t>which essentially creates the record for a new member,</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assigns a unique membership number to him, and prints a bill towards </a:t>
            </a:r>
            <a:r>
              <a:rPr lang="en-US" sz="2200" dirty="0" smtClean="0">
                <a:latin typeface="Times New Roman" panose="02020603050405020304" pitchFamily="18" charset="0"/>
                <a:cs typeface="Times New Roman" panose="02020603050405020304" pitchFamily="18" charset="0"/>
              </a:rPr>
              <a:t>his membership </a:t>
            </a:r>
            <a:r>
              <a:rPr lang="en-US" sz="2200" dirty="0">
                <a:latin typeface="Times New Roman" panose="02020603050405020304" pitchFamily="18" charset="0"/>
                <a:cs typeface="Times New Roman" panose="02020603050405020304" pitchFamily="18" charset="0"/>
              </a:rPr>
              <a:t>charge. This function may consist of the following </a:t>
            </a:r>
            <a:r>
              <a:rPr lang="en-US" sz="2200" dirty="0" smtClean="0">
                <a:latin typeface="Times New Roman" panose="02020603050405020304" pitchFamily="18" charset="0"/>
                <a:cs typeface="Times New Roman" panose="02020603050405020304" pitchFamily="18" charset="0"/>
              </a:rPr>
              <a:t>sub-functions</a:t>
            </a:r>
            <a:r>
              <a:rPr lang="en-US" sz="2200" dirty="0">
                <a:latin typeface="Times New Roman" panose="02020603050405020304" pitchFamily="18" charset="0"/>
                <a:cs typeface="Times New Roman" panose="02020603050405020304" pitchFamily="18" charset="0"/>
              </a:rPr>
              <a:t>:</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assign-membership-number</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create-member-record</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print-bill </a:t>
            </a:r>
            <a:endParaRPr lang="en-US" sz="2200" dirty="0" smtClean="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Each of these sub-functions may be split into more detailed </a:t>
            </a:r>
            <a:r>
              <a:rPr lang="en-US" sz="2200" dirty="0" smtClean="0">
                <a:latin typeface="Times New Roman" panose="02020603050405020304" pitchFamily="18" charset="0"/>
                <a:cs typeface="Times New Roman" panose="02020603050405020304" pitchFamily="18" charset="0"/>
              </a:rPr>
              <a:t>sub-functions </a:t>
            </a:r>
            <a:r>
              <a:rPr lang="en-US" sz="2200" dirty="0">
                <a:latin typeface="Times New Roman" panose="02020603050405020304" pitchFamily="18" charset="0"/>
                <a:cs typeface="Times New Roman" panose="02020603050405020304" pitchFamily="18" charset="0"/>
              </a:rPr>
              <a:t>and </a:t>
            </a:r>
            <a:r>
              <a:rPr lang="en-US" sz="2200" dirty="0" smtClean="0">
                <a:latin typeface="Times New Roman" panose="02020603050405020304" pitchFamily="18" charset="0"/>
                <a:cs typeface="Times New Roman" panose="02020603050405020304" pitchFamily="18" charset="0"/>
              </a:rPr>
              <a:t>so on</a:t>
            </a:r>
            <a:r>
              <a:rPr lang="en-US" sz="22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t/>
            </a:r>
            <a:br>
              <a:rPr lang="en-US" dirty="0"/>
            </a:br>
            <a:r>
              <a:rPr lang="en-US" dirty="0"/>
              <a:t/>
            </a:r>
            <a:br>
              <a:rPr lang="en-US" dirty="0"/>
            </a:br>
            <a:r>
              <a:rPr lang="en-US" dirty="0"/>
              <a:t/>
            </a:r>
            <a:br>
              <a:rPr lang="en-US" dirty="0"/>
            </a:br>
            <a:r>
              <a:rPr lang="en-US" dirty="0"/>
              <a:t/>
            </a:r>
            <a:br>
              <a:rPr lang="en-US" dirty="0"/>
            </a:br>
            <a:r>
              <a:rPr lang="en-US" dirty="0"/>
              <a:t> </a:t>
            </a:r>
            <a:br>
              <a:rPr lang="en-US" dirty="0"/>
            </a:br>
            <a:endParaRPr lang="en-US" dirty="0"/>
          </a:p>
        </p:txBody>
      </p:sp>
      <p:sp>
        <p:nvSpPr>
          <p:cNvPr id="4" name="Date Placeholder 3"/>
          <p:cNvSpPr>
            <a:spLocks noGrp="1"/>
          </p:cNvSpPr>
          <p:nvPr>
            <p:ph type="dt" sz="half" idx="10"/>
          </p:nvPr>
        </p:nvSpPr>
        <p:spPr/>
        <p:txBody>
          <a:bodyPr/>
          <a:lstStyle/>
          <a:p>
            <a:fld id="{489D2420-EC37-47CA-870D-EB07EE9A0490}"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10</a:t>
            </a:fld>
            <a:endParaRPr lang="en-US" dirty="0"/>
          </a:p>
        </p:txBody>
      </p:sp>
    </p:spTree>
    <p:extLst>
      <p:ext uri="{BB962C8B-B14F-4D97-AF65-F5344CB8AC3E}">
        <p14:creationId xmlns:p14="http://schemas.microsoft.com/office/powerpoint/2010/main" val="8832833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Function -Oriented Design (Contd.)</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US" dirty="0">
                <a:latin typeface="Times New Roman" panose="02020603050405020304" pitchFamily="18" charset="0"/>
                <a:cs typeface="Times New Roman" panose="02020603050405020304" pitchFamily="18" charset="0"/>
              </a:rPr>
              <a:t>The system state is centralized and shared among different functions, </a:t>
            </a:r>
            <a:r>
              <a:rPr lang="en-US" dirty="0" smtClean="0">
                <a:latin typeface="Times New Roman" panose="02020603050405020304" pitchFamily="18" charset="0"/>
                <a:cs typeface="Times New Roman" panose="02020603050405020304" pitchFamily="18" charset="0"/>
              </a:rPr>
              <a:t>e. g. data </a:t>
            </a:r>
            <a:r>
              <a:rPr lang="en-US" dirty="0">
                <a:latin typeface="Times New Roman" panose="02020603050405020304" pitchFamily="18" charset="0"/>
                <a:cs typeface="Times New Roman" panose="02020603050405020304" pitchFamily="18" charset="0"/>
              </a:rPr>
              <a:t>such as member-records is available for reference and updation </a:t>
            </a:r>
            <a:r>
              <a:rPr lang="en-US" dirty="0" smtClean="0">
                <a:latin typeface="Times New Roman" panose="02020603050405020304" pitchFamily="18" charset="0"/>
                <a:cs typeface="Times New Roman" panose="02020603050405020304" pitchFamily="18" charset="0"/>
              </a:rPr>
              <a:t>to several </a:t>
            </a:r>
            <a:r>
              <a:rPr lang="en-US" dirty="0">
                <a:latin typeface="Times New Roman" panose="02020603050405020304" pitchFamily="18" charset="0"/>
                <a:cs typeface="Times New Roman" panose="02020603050405020304" pitchFamily="18" charset="0"/>
              </a:rPr>
              <a:t>functions such as: </a:t>
            </a:r>
            <a:endParaRPr lang="en-US"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create-new-member</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delete-member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update-member-record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t>
            </a:r>
            <a:br>
              <a:rPr lang="en-US" dirty="0"/>
            </a:br>
            <a:endParaRPr lang="en-US" dirty="0"/>
          </a:p>
        </p:txBody>
      </p:sp>
      <p:sp>
        <p:nvSpPr>
          <p:cNvPr id="4" name="Date Placeholder 3"/>
          <p:cNvSpPr>
            <a:spLocks noGrp="1"/>
          </p:cNvSpPr>
          <p:nvPr>
            <p:ph type="dt" sz="half" idx="10"/>
          </p:nvPr>
        </p:nvSpPr>
        <p:spPr/>
        <p:txBody>
          <a:bodyPr/>
          <a:lstStyle/>
          <a:p>
            <a:fld id="{EC34769D-6753-42EF-A14F-429C1815376F}"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11</a:t>
            </a:fld>
            <a:endParaRPr lang="en-US" dirty="0"/>
          </a:p>
        </p:txBody>
      </p:sp>
    </p:spTree>
    <p:extLst>
      <p:ext uri="{BB962C8B-B14F-4D97-AF65-F5344CB8AC3E}">
        <p14:creationId xmlns:p14="http://schemas.microsoft.com/office/powerpoint/2010/main" val="18787771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Object -Oriented Design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20000"/>
          </a:bodyPr>
          <a:lstStyle/>
          <a:p>
            <a:pPr algn="just"/>
            <a:r>
              <a:rPr lang="en-US" dirty="0">
                <a:latin typeface="Times New Roman" panose="02020603050405020304" pitchFamily="18" charset="0"/>
                <a:cs typeface="Times New Roman" panose="02020603050405020304" pitchFamily="18" charset="0"/>
              </a:rPr>
              <a:t>In the object-oriented design approach, the system is viewed as collection </a:t>
            </a:r>
            <a:r>
              <a:rPr lang="en-US" dirty="0" smtClean="0">
                <a:latin typeface="Times New Roman" panose="02020603050405020304" pitchFamily="18" charset="0"/>
                <a:cs typeface="Times New Roman" panose="02020603050405020304" pitchFamily="18" charset="0"/>
              </a:rPr>
              <a:t>of objects </a:t>
            </a:r>
            <a:r>
              <a:rPr lang="en-US" dirty="0">
                <a:latin typeface="Times New Roman" panose="02020603050405020304" pitchFamily="18" charset="0"/>
                <a:cs typeface="Times New Roman" panose="02020603050405020304" pitchFamily="18" charset="0"/>
              </a:rPr>
              <a:t>(i.e. entities). The state is decentralized among the objects and </a:t>
            </a:r>
            <a:r>
              <a:rPr lang="en-US" dirty="0" smtClean="0">
                <a:latin typeface="Times New Roman" panose="02020603050405020304" pitchFamily="18" charset="0"/>
                <a:cs typeface="Times New Roman" panose="02020603050405020304" pitchFamily="18" charset="0"/>
              </a:rPr>
              <a:t>each object </a:t>
            </a:r>
            <a:r>
              <a:rPr lang="en-US" dirty="0">
                <a:latin typeface="Times New Roman" panose="02020603050405020304" pitchFamily="18" charset="0"/>
                <a:cs typeface="Times New Roman" panose="02020603050405020304" pitchFamily="18" charset="0"/>
              </a:rPr>
              <a:t>manages its own state information. </a:t>
            </a:r>
            <a:endParaRPr lang="en-US" dirty="0" smtClean="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For example, in a Library </a:t>
            </a:r>
            <a:r>
              <a:rPr lang="en-US" dirty="0" smtClean="0">
                <a:latin typeface="Times New Roman" panose="02020603050405020304" pitchFamily="18" charset="0"/>
                <a:cs typeface="Times New Roman" panose="02020603050405020304" pitchFamily="18" charset="0"/>
              </a:rPr>
              <a:t>Automation Software</a:t>
            </a:r>
            <a:r>
              <a:rPr lang="en-US" dirty="0">
                <a:latin typeface="Times New Roman" panose="02020603050405020304" pitchFamily="18" charset="0"/>
                <a:cs typeface="Times New Roman" panose="02020603050405020304" pitchFamily="18" charset="0"/>
              </a:rPr>
              <a:t>, each library member may be a separate object with its own data </a:t>
            </a:r>
            <a:r>
              <a:rPr lang="en-US" dirty="0" smtClean="0">
                <a:latin typeface="Times New Roman" panose="02020603050405020304" pitchFamily="18" charset="0"/>
                <a:cs typeface="Times New Roman" panose="02020603050405020304" pitchFamily="18" charset="0"/>
              </a:rPr>
              <a:t>and functions </a:t>
            </a:r>
            <a:r>
              <a:rPr lang="en-US" dirty="0">
                <a:latin typeface="Times New Roman" panose="02020603050405020304" pitchFamily="18" charset="0"/>
                <a:cs typeface="Times New Roman" panose="02020603050405020304" pitchFamily="18" charset="0"/>
              </a:rPr>
              <a:t>to operate on these data.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fact, the functions defined for one </a:t>
            </a:r>
            <a:r>
              <a:rPr lang="en-US" dirty="0" smtClean="0">
                <a:latin typeface="Times New Roman" panose="02020603050405020304" pitchFamily="18" charset="0"/>
                <a:cs typeface="Times New Roman" panose="02020603050405020304" pitchFamily="18" charset="0"/>
              </a:rPr>
              <a:t>object cannot </a:t>
            </a:r>
            <a:r>
              <a:rPr lang="en-US" dirty="0">
                <a:latin typeface="Times New Roman" panose="02020603050405020304" pitchFamily="18" charset="0"/>
                <a:cs typeface="Times New Roman" panose="02020603050405020304" pitchFamily="18" charset="0"/>
              </a:rPr>
              <a:t>refer or change data of other objects. Objects have their own internal </a:t>
            </a:r>
            <a:r>
              <a:rPr lang="en-US" dirty="0" smtClean="0">
                <a:latin typeface="Times New Roman" panose="02020603050405020304" pitchFamily="18" charset="0"/>
                <a:cs typeface="Times New Roman" panose="02020603050405020304" pitchFamily="18" charset="0"/>
              </a:rPr>
              <a:t>data which </a:t>
            </a:r>
            <a:r>
              <a:rPr lang="en-US" dirty="0">
                <a:latin typeface="Times New Roman" panose="02020603050405020304" pitchFamily="18" charset="0"/>
                <a:cs typeface="Times New Roman" panose="02020603050405020304" pitchFamily="18" charset="0"/>
              </a:rPr>
              <a:t>define their state. Similar objects constitute a class.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other words, </a:t>
            </a:r>
            <a:r>
              <a:rPr lang="en-US" dirty="0" smtClean="0">
                <a:latin typeface="Times New Roman" panose="02020603050405020304" pitchFamily="18" charset="0"/>
                <a:cs typeface="Times New Roman" panose="02020603050405020304" pitchFamily="18" charset="0"/>
              </a:rPr>
              <a:t>each object </a:t>
            </a:r>
            <a:r>
              <a:rPr lang="en-US" dirty="0">
                <a:latin typeface="Times New Roman" panose="02020603050405020304" pitchFamily="18" charset="0"/>
                <a:cs typeface="Times New Roman" panose="02020603050405020304" pitchFamily="18" charset="0"/>
              </a:rPr>
              <a:t>is a member of some class. Classes may inherit features from super class</a:t>
            </a:r>
            <a:r>
              <a:rPr lang="en-US" dirty="0" smtClean="0">
                <a:latin typeface="Times New Roman" panose="02020603050405020304" pitchFamily="18" charset="0"/>
                <a:cs typeface="Times New Roman" panose="02020603050405020304" pitchFamily="18" charset="0"/>
              </a:rPr>
              <a:t>. Conceptually</a:t>
            </a:r>
            <a:r>
              <a:rPr lang="en-US" dirty="0">
                <a:latin typeface="Times New Roman" panose="02020603050405020304" pitchFamily="18" charset="0"/>
                <a:cs typeface="Times New Roman" panose="02020603050405020304" pitchFamily="18" charset="0"/>
              </a:rPr>
              <a:t>, objects communicate by message passing</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t>
            </a:r>
            <a:br>
              <a:rPr lang="en-US" dirty="0"/>
            </a:br>
            <a:endParaRPr lang="en-US" dirty="0"/>
          </a:p>
        </p:txBody>
      </p:sp>
      <p:sp>
        <p:nvSpPr>
          <p:cNvPr id="4" name="Date Placeholder 3"/>
          <p:cNvSpPr>
            <a:spLocks noGrp="1"/>
          </p:cNvSpPr>
          <p:nvPr>
            <p:ph type="dt" sz="half" idx="10"/>
          </p:nvPr>
        </p:nvSpPr>
        <p:spPr/>
        <p:txBody>
          <a:bodyPr/>
          <a:lstStyle/>
          <a:p>
            <a:fld id="{981398C7-043D-4FE4-A7B7-BA1ACDCAC64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12</a:t>
            </a:fld>
            <a:endParaRPr lang="en-US" dirty="0"/>
          </a:p>
        </p:txBody>
      </p:sp>
    </p:spTree>
    <p:extLst>
      <p:ext uri="{BB962C8B-B14F-4D97-AF65-F5344CB8AC3E}">
        <p14:creationId xmlns:p14="http://schemas.microsoft.com/office/powerpoint/2010/main" val="4919104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Modularity</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Modularity specifies to the division of software into separate modules which are differently named and addressed and are integrated later on in to obtain the completely functional software.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It </a:t>
            </a:r>
            <a:r>
              <a:rPr lang="en-US" dirty="0">
                <a:latin typeface="Times New Roman" panose="02020603050405020304" pitchFamily="18" charset="0"/>
                <a:cs typeface="Times New Roman" panose="02020603050405020304" pitchFamily="18" charset="0"/>
              </a:rPr>
              <a:t>is the only property that allows a program to be intellectually manageable. Single large programs are difficult to understand and read due to a large number of reference variables, control paths, global variables, etc. </a:t>
            </a:r>
          </a:p>
        </p:txBody>
      </p:sp>
      <p:sp>
        <p:nvSpPr>
          <p:cNvPr id="4" name="Date Placeholder 3"/>
          <p:cNvSpPr>
            <a:spLocks noGrp="1"/>
          </p:cNvSpPr>
          <p:nvPr>
            <p:ph type="dt" sz="half" idx="10"/>
          </p:nvPr>
        </p:nvSpPr>
        <p:spPr/>
        <p:txBody>
          <a:bodyPr/>
          <a:lstStyle/>
          <a:p>
            <a:fld id="{D74C731D-81D2-4E82-A1CC-26C5A30A31A4}"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13</a:t>
            </a:fld>
            <a:endParaRPr lang="en-US" dirty="0"/>
          </a:p>
        </p:txBody>
      </p:sp>
    </p:spTree>
    <p:extLst>
      <p:ext uri="{BB962C8B-B14F-4D97-AF65-F5344CB8AC3E}">
        <p14:creationId xmlns:p14="http://schemas.microsoft.com/office/powerpoint/2010/main" val="11978530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Desirable Properties of a Modular System</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Each module is a well-defined system that can be used with other applications.</a:t>
            </a:r>
          </a:p>
          <a:p>
            <a:pPr algn="just"/>
            <a:r>
              <a:rPr lang="en-US" dirty="0">
                <a:latin typeface="Times New Roman" panose="02020603050405020304" pitchFamily="18" charset="0"/>
                <a:cs typeface="Times New Roman" panose="02020603050405020304" pitchFamily="18" charset="0"/>
              </a:rPr>
              <a:t>Each module has single specified objectives.</a:t>
            </a:r>
          </a:p>
          <a:p>
            <a:pPr algn="just"/>
            <a:r>
              <a:rPr lang="en-US" dirty="0">
                <a:latin typeface="Times New Roman" panose="02020603050405020304" pitchFamily="18" charset="0"/>
                <a:cs typeface="Times New Roman" panose="02020603050405020304" pitchFamily="18" charset="0"/>
              </a:rPr>
              <a:t>Modules can be separately compiled and saved in the library.</a:t>
            </a:r>
          </a:p>
          <a:p>
            <a:pPr algn="just"/>
            <a:r>
              <a:rPr lang="en-US" dirty="0">
                <a:latin typeface="Times New Roman" panose="02020603050405020304" pitchFamily="18" charset="0"/>
                <a:cs typeface="Times New Roman" panose="02020603050405020304" pitchFamily="18" charset="0"/>
              </a:rPr>
              <a:t>Modules should be easier to use than to build.</a:t>
            </a:r>
          </a:p>
          <a:p>
            <a:pPr algn="just"/>
            <a:r>
              <a:rPr lang="en-US" dirty="0">
                <a:latin typeface="Times New Roman" panose="02020603050405020304" pitchFamily="18" charset="0"/>
                <a:cs typeface="Times New Roman" panose="02020603050405020304" pitchFamily="18" charset="0"/>
              </a:rPr>
              <a:t>Modules are simpler from outside than inside.</a:t>
            </a:r>
          </a:p>
          <a:p>
            <a:endParaRPr lang="en-US" dirty="0"/>
          </a:p>
        </p:txBody>
      </p:sp>
      <p:sp>
        <p:nvSpPr>
          <p:cNvPr id="4" name="Date Placeholder 3"/>
          <p:cNvSpPr>
            <a:spLocks noGrp="1"/>
          </p:cNvSpPr>
          <p:nvPr>
            <p:ph type="dt" sz="half" idx="10"/>
          </p:nvPr>
        </p:nvSpPr>
        <p:spPr/>
        <p:txBody>
          <a:bodyPr/>
          <a:lstStyle/>
          <a:p>
            <a:fld id="{31DCA303-7BF3-47D0-B82B-C1F5F01F98D9}"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14</a:t>
            </a:fld>
            <a:endParaRPr lang="en-US" dirty="0"/>
          </a:p>
        </p:txBody>
      </p:sp>
    </p:spTree>
    <p:extLst>
      <p:ext uri="{BB962C8B-B14F-4D97-AF65-F5344CB8AC3E}">
        <p14:creationId xmlns:p14="http://schemas.microsoft.com/office/powerpoint/2010/main" val="31290061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Advantages of Modularity</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It allows large programs to be written by several or different </a:t>
            </a:r>
            <a:r>
              <a:rPr lang="en-US" dirty="0" smtClean="0">
                <a:latin typeface="Times New Roman" panose="02020603050405020304" pitchFamily="18" charset="0"/>
                <a:cs typeface="Times New Roman" panose="02020603050405020304" pitchFamily="18" charset="0"/>
              </a:rPr>
              <a:t>people.</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It encourages the creation of commonly used routines to be placed in the library and used by other programs.</a:t>
            </a:r>
          </a:p>
          <a:p>
            <a:pPr algn="just"/>
            <a:r>
              <a:rPr lang="en-US" dirty="0">
                <a:latin typeface="Times New Roman" panose="02020603050405020304" pitchFamily="18" charset="0"/>
                <a:cs typeface="Times New Roman" panose="02020603050405020304" pitchFamily="18" charset="0"/>
              </a:rPr>
              <a:t>It simplifies the overlay procedure of loading a large program into main storage.</a:t>
            </a:r>
          </a:p>
          <a:p>
            <a:pPr algn="just"/>
            <a:r>
              <a:rPr lang="en-US" dirty="0">
                <a:latin typeface="Times New Roman" panose="02020603050405020304" pitchFamily="18" charset="0"/>
                <a:cs typeface="Times New Roman" panose="02020603050405020304" pitchFamily="18" charset="0"/>
              </a:rPr>
              <a:t>It provides more checkpoints to measure progress.</a:t>
            </a:r>
          </a:p>
          <a:p>
            <a:pPr algn="just"/>
            <a:r>
              <a:rPr lang="en-US" dirty="0">
                <a:latin typeface="Times New Roman" panose="02020603050405020304" pitchFamily="18" charset="0"/>
                <a:cs typeface="Times New Roman" panose="02020603050405020304" pitchFamily="18" charset="0"/>
              </a:rPr>
              <a:t>It provides a framework for complete testing, more accessible to </a:t>
            </a:r>
            <a:r>
              <a:rPr lang="en-US" dirty="0" smtClean="0">
                <a:latin typeface="Times New Roman" panose="02020603050405020304" pitchFamily="18" charset="0"/>
                <a:cs typeface="Times New Roman" panose="02020603050405020304" pitchFamily="18" charset="0"/>
              </a:rPr>
              <a:t>test.</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It produced the well designed and more readable program.</a:t>
            </a:r>
          </a:p>
          <a:p>
            <a:pPr algn="just"/>
            <a:endParaRPr lang="en-US" dirty="0"/>
          </a:p>
        </p:txBody>
      </p:sp>
      <p:sp>
        <p:nvSpPr>
          <p:cNvPr id="4" name="Date Placeholder 3"/>
          <p:cNvSpPr>
            <a:spLocks noGrp="1"/>
          </p:cNvSpPr>
          <p:nvPr>
            <p:ph type="dt" sz="half" idx="10"/>
          </p:nvPr>
        </p:nvSpPr>
        <p:spPr/>
        <p:txBody>
          <a:bodyPr/>
          <a:lstStyle/>
          <a:p>
            <a:fld id="{C36BFACB-8BF4-468A-B8B4-7392B958BDE4}"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15</a:t>
            </a:fld>
            <a:endParaRPr lang="en-US" dirty="0"/>
          </a:p>
        </p:txBody>
      </p:sp>
    </p:spTree>
    <p:extLst>
      <p:ext uri="{BB962C8B-B14F-4D97-AF65-F5344CB8AC3E}">
        <p14:creationId xmlns:p14="http://schemas.microsoft.com/office/powerpoint/2010/main" val="15658651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8" y="1123837"/>
            <a:ext cx="3065047" cy="4601183"/>
          </a:xfrm>
        </p:spPr>
        <p:txBody>
          <a:bodyPr/>
          <a:lstStyle/>
          <a:p>
            <a:pPr algn="ctr"/>
            <a:r>
              <a:rPr lang="en-US" b="1" dirty="0" smtClean="0">
                <a:latin typeface="Times New Roman" panose="02020603050405020304" pitchFamily="18" charset="0"/>
                <a:cs typeface="Times New Roman" panose="02020603050405020304" pitchFamily="18" charset="0"/>
              </a:rPr>
              <a:t>Disadvantages of Modularity </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Execution time maybe, but not certainly, </a:t>
            </a:r>
            <a:r>
              <a:rPr lang="en-US" dirty="0" smtClean="0">
                <a:latin typeface="Times New Roman" panose="02020603050405020304" pitchFamily="18" charset="0"/>
                <a:cs typeface="Times New Roman" panose="02020603050405020304" pitchFamily="18" charset="0"/>
              </a:rPr>
              <a:t>longer.</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Storage size perhaps, but is not certainly, </a:t>
            </a:r>
            <a:r>
              <a:rPr lang="en-US" dirty="0" smtClean="0">
                <a:latin typeface="Times New Roman" panose="02020603050405020304" pitchFamily="18" charset="0"/>
                <a:cs typeface="Times New Roman" panose="02020603050405020304" pitchFamily="18" charset="0"/>
              </a:rPr>
              <a:t>increased.</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Compilation and loading time may be </a:t>
            </a:r>
            <a:r>
              <a:rPr lang="en-US" dirty="0" smtClean="0">
                <a:latin typeface="Times New Roman" panose="02020603050405020304" pitchFamily="18" charset="0"/>
                <a:cs typeface="Times New Roman" panose="02020603050405020304" pitchFamily="18" charset="0"/>
              </a:rPr>
              <a:t>longer.</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Inter-module communication problems may be </a:t>
            </a:r>
            <a:r>
              <a:rPr lang="en-US" dirty="0" smtClean="0">
                <a:latin typeface="Times New Roman" panose="02020603050405020304" pitchFamily="18" charset="0"/>
                <a:cs typeface="Times New Roman" panose="02020603050405020304" pitchFamily="18" charset="0"/>
              </a:rPr>
              <a:t>increased.</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More linkage required, run-time may be longer, more source lines must be written, and more documentation has to be </a:t>
            </a:r>
            <a:r>
              <a:rPr lang="en-US" dirty="0" smtClean="0">
                <a:latin typeface="Times New Roman" panose="02020603050405020304" pitchFamily="18" charset="0"/>
                <a:cs typeface="Times New Roman" panose="02020603050405020304" pitchFamily="18" charset="0"/>
              </a:rPr>
              <a:t>done.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6AF8AF9D-03FD-4093-AED3-621725175867}"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16</a:t>
            </a:fld>
            <a:endParaRPr lang="en-US" dirty="0"/>
          </a:p>
        </p:txBody>
      </p:sp>
    </p:spTree>
    <p:extLst>
      <p:ext uri="{BB962C8B-B14F-4D97-AF65-F5344CB8AC3E}">
        <p14:creationId xmlns:p14="http://schemas.microsoft.com/office/powerpoint/2010/main" val="1311161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Modular Design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Modular design reduces the design complexity and results in easier and faster implementation by allowing parallel development of various parts of a system</a:t>
            </a:r>
            <a:r>
              <a:rPr lang="en-US" dirty="0" smtClean="0">
                <a:latin typeface="Times New Roman" panose="02020603050405020304" pitchFamily="18" charset="0"/>
                <a:cs typeface="Times New Roman" panose="02020603050405020304" pitchFamily="18" charset="0"/>
              </a:rPr>
              <a:t>.</a:t>
            </a:r>
          </a:p>
          <a:p>
            <a:pPr algn="just"/>
            <a:endParaRPr lang="en-US" dirty="0"/>
          </a:p>
        </p:txBody>
      </p:sp>
      <p:sp>
        <p:nvSpPr>
          <p:cNvPr id="4" name="Date Placeholder 3"/>
          <p:cNvSpPr>
            <a:spLocks noGrp="1"/>
          </p:cNvSpPr>
          <p:nvPr>
            <p:ph type="dt" sz="half" idx="10"/>
          </p:nvPr>
        </p:nvSpPr>
        <p:spPr/>
        <p:txBody>
          <a:bodyPr/>
          <a:lstStyle/>
          <a:p>
            <a:fld id="{910EF937-2853-43A5-81B5-3B9ACCB741AA}"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17</a:t>
            </a:fld>
            <a:endParaRPr lang="en-US" dirty="0"/>
          </a:p>
        </p:txBody>
      </p:sp>
    </p:spTree>
    <p:extLst>
      <p:ext uri="{BB962C8B-B14F-4D97-AF65-F5344CB8AC3E}">
        <p14:creationId xmlns:p14="http://schemas.microsoft.com/office/powerpoint/2010/main" val="23383426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Functional Independence</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92500" lnSpcReduction="10000"/>
          </a:bodyPr>
          <a:lstStyle/>
          <a:p>
            <a:pPr algn="just"/>
            <a:r>
              <a:rPr lang="en-US" dirty="0">
                <a:latin typeface="Times New Roman" panose="02020603050405020304" pitchFamily="18" charset="0"/>
                <a:cs typeface="Times New Roman" panose="02020603050405020304" pitchFamily="18" charset="0"/>
              </a:rPr>
              <a:t>Functional independence is achieved by developing functions that perform only one kind of task and do not excessively interact with other modules.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Independence </a:t>
            </a:r>
            <a:r>
              <a:rPr lang="en-US" dirty="0">
                <a:latin typeface="Times New Roman" panose="02020603050405020304" pitchFamily="18" charset="0"/>
                <a:cs typeface="Times New Roman" panose="02020603050405020304" pitchFamily="18" charset="0"/>
              </a:rPr>
              <a:t>is important because it makes implementation more accessible and faster.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independent modules are easier to maintain, test, and reduce error propagation and can be reused in other programs as well.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Thus</a:t>
            </a:r>
            <a:r>
              <a:rPr lang="en-US" dirty="0">
                <a:latin typeface="Times New Roman" panose="02020603050405020304" pitchFamily="18" charset="0"/>
                <a:cs typeface="Times New Roman" panose="02020603050405020304" pitchFamily="18" charset="0"/>
              </a:rPr>
              <a:t>, functional independence is a good design feature which ensures software quality.</a:t>
            </a:r>
          </a:p>
          <a:p>
            <a:pPr algn="just"/>
            <a:r>
              <a:rPr lang="en-US" b="1" dirty="0">
                <a:latin typeface="Times New Roman" panose="02020603050405020304" pitchFamily="18" charset="0"/>
                <a:cs typeface="Times New Roman" panose="02020603050405020304" pitchFamily="18" charset="0"/>
              </a:rPr>
              <a:t>It is measured using two criteria:</a:t>
            </a:r>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Cohesion:</a:t>
            </a:r>
            <a:r>
              <a:rPr lang="en-US" dirty="0">
                <a:latin typeface="Times New Roman" panose="02020603050405020304" pitchFamily="18" charset="0"/>
                <a:cs typeface="Times New Roman" panose="02020603050405020304" pitchFamily="18" charset="0"/>
              </a:rPr>
              <a:t> It measures the relative function strength of a module.</a:t>
            </a:r>
          </a:p>
          <a:p>
            <a:pPr algn="just"/>
            <a:r>
              <a:rPr lang="en-US" b="1" dirty="0">
                <a:latin typeface="Times New Roman" panose="02020603050405020304" pitchFamily="18" charset="0"/>
                <a:cs typeface="Times New Roman" panose="02020603050405020304" pitchFamily="18" charset="0"/>
              </a:rPr>
              <a:t>Coupling:</a:t>
            </a:r>
            <a:r>
              <a:rPr lang="en-US" dirty="0">
                <a:latin typeface="Times New Roman" panose="02020603050405020304" pitchFamily="18" charset="0"/>
                <a:cs typeface="Times New Roman" panose="02020603050405020304" pitchFamily="18" charset="0"/>
              </a:rPr>
              <a:t> It measures the relative interdependence among modules.</a:t>
            </a:r>
          </a:p>
          <a:p>
            <a:pPr algn="just"/>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module having high cohesion and low coupling is said to be </a:t>
            </a:r>
            <a:r>
              <a:rPr lang="en-US" dirty="0" smtClean="0">
                <a:latin typeface="Times New Roman" panose="02020603050405020304" pitchFamily="18" charset="0"/>
                <a:cs typeface="Times New Roman" panose="02020603050405020304" pitchFamily="18" charset="0"/>
              </a:rPr>
              <a:t>functionally independent </a:t>
            </a:r>
            <a:r>
              <a:rPr lang="en-US" dirty="0">
                <a:latin typeface="Times New Roman" panose="02020603050405020304" pitchFamily="18" charset="0"/>
                <a:cs typeface="Times New Roman" panose="02020603050405020304" pitchFamily="18" charset="0"/>
              </a:rPr>
              <a:t>of other modules. </a:t>
            </a:r>
            <a:endParaRPr lang="en-US" dirty="0" smtClean="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2EBDCB1F-C6F9-40C6-AB06-F479073F4436}"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18</a:t>
            </a:fld>
            <a:endParaRPr lang="en-US" dirty="0"/>
          </a:p>
        </p:txBody>
      </p:sp>
    </p:spTree>
    <p:extLst>
      <p:ext uri="{BB962C8B-B14F-4D97-AF65-F5344CB8AC3E}">
        <p14:creationId xmlns:p14="http://schemas.microsoft.com/office/powerpoint/2010/main" val="38087357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Need for Functional Independence</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10000"/>
          </a:bodyPr>
          <a:lstStyle/>
          <a:p>
            <a:r>
              <a:rPr lang="en-US" dirty="0">
                <a:latin typeface="Times New Roman" panose="02020603050405020304" pitchFamily="18" charset="0"/>
                <a:cs typeface="Times New Roman" panose="02020603050405020304" pitchFamily="18" charset="0"/>
              </a:rPr>
              <a:t>Functional independence is a key to any good </a:t>
            </a:r>
            <a:r>
              <a:rPr lang="en-US" dirty="0" smtClean="0">
                <a:latin typeface="Times New Roman" panose="02020603050405020304" pitchFamily="18" charset="0"/>
                <a:cs typeface="Times New Roman" panose="02020603050405020304" pitchFamily="18" charset="0"/>
              </a:rPr>
              <a:t>design.</a:t>
            </a:r>
          </a:p>
          <a:p>
            <a:pPr algn="just"/>
            <a:r>
              <a:rPr lang="en-US" b="1" dirty="0">
                <a:latin typeface="Times New Roman" panose="02020603050405020304" pitchFamily="18" charset="0"/>
                <a:cs typeface="Times New Roman" panose="02020603050405020304" pitchFamily="18" charset="0"/>
              </a:rPr>
              <a:t>Error isolation: </a:t>
            </a:r>
            <a:r>
              <a:rPr lang="en-US" dirty="0">
                <a:latin typeface="Times New Roman" panose="02020603050405020304" pitchFamily="18" charset="0"/>
                <a:cs typeface="Times New Roman" panose="02020603050405020304" pitchFamily="18" charset="0"/>
              </a:rPr>
              <a:t>Functional independence reduces </a:t>
            </a:r>
            <a:r>
              <a:rPr lang="en-US" dirty="0" smtClean="0">
                <a:latin typeface="Times New Roman" panose="02020603050405020304" pitchFamily="18" charset="0"/>
                <a:cs typeface="Times New Roman" panose="02020603050405020304" pitchFamily="18" charset="0"/>
              </a:rPr>
              <a:t>error propagation</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reason </a:t>
            </a:r>
            <a:r>
              <a:rPr lang="en-US" dirty="0">
                <a:latin typeface="Times New Roman" panose="02020603050405020304" pitchFamily="18" charset="0"/>
                <a:cs typeface="Times New Roman" panose="02020603050405020304" pitchFamily="18" charset="0"/>
              </a:rPr>
              <a:t>behind this is that if a module is functionally independent, </a:t>
            </a:r>
            <a:r>
              <a:rPr lang="en-US" dirty="0" smtClean="0">
                <a:latin typeface="Times New Roman" panose="02020603050405020304" pitchFamily="18" charset="0"/>
                <a:cs typeface="Times New Roman" panose="02020603050405020304" pitchFamily="18" charset="0"/>
              </a:rPr>
              <a:t>its degree </a:t>
            </a:r>
            <a:r>
              <a:rPr lang="en-US" dirty="0">
                <a:latin typeface="Times New Roman" panose="02020603050405020304" pitchFamily="18" charset="0"/>
                <a:cs typeface="Times New Roman" panose="02020603050405020304" pitchFamily="18" charset="0"/>
              </a:rPr>
              <a:t>of interaction with the other modules is less. </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Therefore</a:t>
            </a:r>
            <a:r>
              <a:rPr lang="en-US" dirty="0">
                <a:latin typeface="Times New Roman" panose="02020603050405020304" pitchFamily="18" charset="0"/>
                <a:cs typeface="Times New Roman" panose="02020603050405020304" pitchFamily="18" charset="0"/>
              </a:rPr>
              <a:t>, any </a:t>
            </a:r>
            <a:r>
              <a:rPr lang="en-US" dirty="0" smtClean="0">
                <a:latin typeface="Times New Roman" panose="02020603050405020304" pitchFamily="18" charset="0"/>
                <a:cs typeface="Times New Roman" panose="02020603050405020304" pitchFamily="18" charset="0"/>
              </a:rPr>
              <a:t>error existing </a:t>
            </a:r>
            <a:r>
              <a:rPr lang="en-US" dirty="0">
                <a:latin typeface="Times New Roman" panose="02020603050405020304" pitchFamily="18" charset="0"/>
                <a:cs typeface="Times New Roman" panose="02020603050405020304" pitchFamily="18" charset="0"/>
              </a:rPr>
              <a:t>in a module would not directly effect the other modules. </a:t>
            </a:r>
            <a:endParaRPr lang="en-US" dirty="0" smtClean="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Scope of reuse: </a:t>
            </a:r>
            <a:r>
              <a:rPr lang="en-US" dirty="0">
                <a:latin typeface="Times New Roman" panose="02020603050405020304" pitchFamily="18" charset="0"/>
                <a:cs typeface="Times New Roman" panose="02020603050405020304" pitchFamily="18" charset="0"/>
              </a:rPr>
              <a:t>Reuse of a module becomes </a:t>
            </a:r>
            <a:r>
              <a:rPr lang="en-US" dirty="0" smtClean="0">
                <a:latin typeface="Times New Roman" panose="02020603050405020304" pitchFamily="18" charset="0"/>
                <a:cs typeface="Times New Roman" panose="02020603050405020304" pitchFamily="18" charset="0"/>
              </a:rPr>
              <a:t>possible because each module </a:t>
            </a:r>
            <a:r>
              <a:rPr lang="en-US" dirty="0">
                <a:latin typeface="Times New Roman" panose="02020603050405020304" pitchFamily="18" charset="0"/>
                <a:cs typeface="Times New Roman" panose="02020603050405020304" pitchFamily="18" charset="0"/>
              </a:rPr>
              <a:t>does some well-defined and precise function, and the </a:t>
            </a:r>
            <a:r>
              <a:rPr lang="en-US" dirty="0" smtClean="0">
                <a:latin typeface="Times New Roman" panose="02020603050405020304" pitchFamily="18" charset="0"/>
                <a:cs typeface="Times New Roman" panose="02020603050405020304" pitchFamily="18" charset="0"/>
              </a:rPr>
              <a:t>interaction of </a:t>
            </a:r>
            <a:r>
              <a:rPr lang="en-US" dirty="0">
                <a:latin typeface="Times New Roman" panose="02020603050405020304" pitchFamily="18" charset="0"/>
                <a:cs typeface="Times New Roman" panose="02020603050405020304" pitchFamily="18" charset="0"/>
              </a:rPr>
              <a:t>the module with the other modules is simple and minimal.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Therefore</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a cohesive </a:t>
            </a:r>
            <a:r>
              <a:rPr lang="en-US" dirty="0">
                <a:latin typeface="Times New Roman" panose="02020603050405020304" pitchFamily="18" charset="0"/>
                <a:cs typeface="Times New Roman" panose="02020603050405020304" pitchFamily="18" charset="0"/>
              </a:rPr>
              <a:t>module can be easily taken out and reused in a </a:t>
            </a:r>
            <a:r>
              <a:rPr lang="en-US" dirty="0" smtClean="0">
                <a:latin typeface="Times New Roman" panose="02020603050405020304" pitchFamily="18" charset="0"/>
                <a:cs typeface="Times New Roman" panose="02020603050405020304" pitchFamily="18" charset="0"/>
              </a:rPr>
              <a:t>different program.</a:t>
            </a:r>
          </a:p>
          <a:p>
            <a:pPr marL="0" indent="0" algn="just">
              <a:buNone/>
            </a:pPr>
            <a:r>
              <a:rPr lang="en-US" dirty="0" smtClean="0">
                <a:latin typeface="Times New Roman" panose="02020603050405020304" pitchFamily="18" charset="0"/>
                <a:cs typeface="Times New Roman" panose="02020603050405020304" pitchFamily="18" charset="0"/>
              </a:rPr>
              <a:t> </a:t>
            </a:r>
            <a:r>
              <a:rPr lang="en-US" dirty="0"/>
              <a:t/>
            </a:r>
            <a:br>
              <a:rPr lang="en-US" dirty="0"/>
            </a:br>
            <a:r>
              <a:rPr lang="en-US" dirty="0"/>
              <a:t/>
            </a:r>
            <a:br>
              <a:rPr lang="en-US" dirty="0"/>
            </a:br>
            <a:r>
              <a:rPr lang="en-US" dirty="0"/>
              <a:t> </a:t>
            </a:r>
            <a:br>
              <a:rPr lang="en-US" dirty="0"/>
            </a:br>
            <a:endParaRPr lang="en-US" dirty="0"/>
          </a:p>
        </p:txBody>
      </p:sp>
      <p:sp>
        <p:nvSpPr>
          <p:cNvPr id="4" name="Date Placeholder 3"/>
          <p:cNvSpPr>
            <a:spLocks noGrp="1"/>
          </p:cNvSpPr>
          <p:nvPr>
            <p:ph type="dt" sz="half" idx="10"/>
          </p:nvPr>
        </p:nvSpPr>
        <p:spPr/>
        <p:txBody>
          <a:bodyPr/>
          <a:lstStyle/>
          <a:p>
            <a:fld id="{D8005093-5B64-4DF6-912A-77E91B57022A}"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19</a:t>
            </a:fld>
            <a:endParaRPr lang="en-US" dirty="0"/>
          </a:p>
        </p:txBody>
      </p:sp>
    </p:spTree>
    <p:extLst>
      <p:ext uri="{BB962C8B-B14F-4D97-AF65-F5344CB8AC3E}">
        <p14:creationId xmlns:p14="http://schemas.microsoft.com/office/powerpoint/2010/main" val="10402783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Intended Learning Outcomes </a:t>
            </a:r>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ILOs)</a:t>
            </a:r>
          </a:p>
        </p:txBody>
      </p:sp>
      <p:sp>
        <p:nvSpPr>
          <p:cNvPr id="3" name="Content Placeholder 2"/>
          <p:cNvSpPr>
            <a:spLocks noGrp="1"/>
          </p:cNvSpPr>
          <p:nvPr>
            <p:ph idx="1"/>
          </p:nvPr>
        </p:nvSpPr>
        <p:spPr/>
        <p:txBody>
          <a:bodyPr/>
          <a:lstStyle/>
          <a:p>
            <a:pPr algn="just"/>
            <a:r>
              <a:rPr lang="en-US" dirty="0" smtClean="0">
                <a:latin typeface="Times New Roman" panose="02020603050405020304" pitchFamily="18" charset="0"/>
                <a:cs typeface="Times New Roman" panose="02020603050405020304" pitchFamily="18" charset="0"/>
              </a:rPr>
              <a:t>Identify the software design activities.</a:t>
            </a:r>
          </a:p>
          <a:p>
            <a:pPr algn="just"/>
            <a:r>
              <a:rPr lang="en-US" dirty="0" smtClean="0">
                <a:latin typeface="Times New Roman" panose="02020603050405020304" pitchFamily="18" charset="0"/>
                <a:cs typeface="Times New Roman" panose="02020603050405020304" pitchFamily="18" charset="0"/>
              </a:rPr>
              <a:t>Identify the items to be designed during the preliminary and detailed design activities.</a:t>
            </a:r>
          </a:p>
          <a:p>
            <a:pPr algn="just"/>
            <a:r>
              <a:rPr lang="en-US" dirty="0" smtClean="0">
                <a:latin typeface="Times New Roman" panose="02020603050405020304" pitchFamily="18" charset="0"/>
                <a:cs typeface="Times New Roman" panose="02020603050405020304" pitchFamily="18" charset="0"/>
              </a:rPr>
              <a:t>Identify the primary differences between analysis and design activities.</a:t>
            </a:r>
          </a:p>
          <a:p>
            <a:pPr algn="just"/>
            <a:r>
              <a:rPr lang="en-US" dirty="0" smtClean="0">
                <a:latin typeface="Times New Roman" panose="02020603050405020304" pitchFamily="18" charset="0"/>
                <a:cs typeface="Times New Roman" panose="02020603050405020304" pitchFamily="18" charset="0"/>
              </a:rPr>
              <a:t>Identify the important items developed during the software design phase.</a:t>
            </a:r>
          </a:p>
          <a:p>
            <a:pPr algn="just"/>
            <a:r>
              <a:rPr lang="en-US" dirty="0" smtClean="0">
                <a:latin typeface="Times New Roman" panose="02020603050405020304" pitchFamily="18" charset="0"/>
                <a:cs typeface="Times New Roman" panose="02020603050405020304" pitchFamily="18" charset="0"/>
              </a:rPr>
              <a:t>State the important desirable characteristics of a good software design.</a:t>
            </a:r>
          </a:p>
          <a:p>
            <a:endParaRPr lang="en-US" dirty="0"/>
          </a:p>
        </p:txBody>
      </p:sp>
      <p:sp>
        <p:nvSpPr>
          <p:cNvPr id="4" name="Date Placeholder 3"/>
          <p:cNvSpPr>
            <a:spLocks noGrp="1"/>
          </p:cNvSpPr>
          <p:nvPr>
            <p:ph type="dt" sz="half" idx="10"/>
          </p:nvPr>
        </p:nvSpPr>
        <p:spPr/>
        <p:txBody>
          <a:bodyPr/>
          <a:lstStyle/>
          <a:p>
            <a:fld id="{820777E2-34AD-43BA-811E-6ADF6E9D74E4}"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a:t>
            </a:fld>
            <a:endParaRPr lang="en-US" dirty="0"/>
          </a:p>
        </p:txBody>
      </p:sp>
    </p:spTree>
    <p:extLst>
      <p:ext uri="{BB962C8B-B14F-4D97-AF65-F5344CB8AC3E}">
        <p14:creationId xmlns:p14="http://schemas.microsoft.com/office/powerpoint/2010/main" val="27532533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Need for Functional Independence (Contd.)</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Functional independence is a key to any good </a:t>
            </a:r>
            <a:r>
              <a:rPr lang="en-US" dirty="0" smtClean="0">
                <a:latin typeface="Times New Roman" panose="02020603050405020304" pitchFamily="18" charset="0"/>
                <a:cs typeface="Times New Roman" panose="02020603050405020304" pitchFamily="18" charset="0"/>
              </a:rPr>
              <a:t>design.</a:t>
            </a:r>
          </a:p>
          <a:p>
            <a:pPr algn="just"/>
            <a:r>
              <a:rPr lang="en-US" b="1" dirty="0">
                <a:latin typeface="Times New Roman" panose="02020603050405020304" pitchFamily="18" charset="0"/>
                <a:cs typeface="Times New Roman" panose="02020603050405020304" pitchFamily="18" charset="0"/>
              </a:rPr>
              <a:t>Understandability: </a:t>
            </a:r>
            <a:r>
              <a:rPr lang="en-US" dirty="0">
                <a:latin typeface="Times New Roman" panose="02020603050405020304" pitchFamily="18" charset="0"/>
                <a:cs typeface="Times New Roman" panose="02020603050405020304" pitchFamily="18" charset="0"/>
              </a:rPr>
              <a:t>Complexity of the design is reduced, because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different modules can be understood in isolation as modules are more </a:t>
            </a:r>
            <a:r>
              <a:rPr lang="en-US" dirty="0" smtClean="0">
                <a:latin typeface="Times New Roman" panose="02020603050405020304" pitchFamily="18" charset="0"/>
                <a:cs typeface="Times New Roman" panose="02020603050405020304" pitchFamily="18" charset="0"/>
              </a:rPr>
              <a:t>or less </a:t>
            </a:r>
            <a:r>
              <a:rPr lang="en-US" dirty="0">
                <a:latin typeface="Times New Roman" panose="02020603050405020304" pitchFamily="18" charset="0"/>
                <a:cs typeface="Times New Roman" panose="02020603050405020304" pitchFamily="18" charset="0"/>
              </a:rPr>
              <a:t>independent of each other</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latin typeface="Times New Roman" panose="02020603050405020304" pitchFamily="18" charset="0"/>
                <a:cs typeface="Times New Roman" panose="02020603050405020304" pitchFamily="18" charset="0"/>
              </a:rPr>
              <a:t> </a:t>
            </a:r>
            <a:r>
              <a:rPr lang="en-US" dirty="0"/>
              <a:t/>
            </a:r>
            <a:br>
              <a:rPr lang="en-US" dirty="0"/>
            </a:br>
            <a:r>
              <a:rPr lang="en-US" dirty="0"/>
              <a:t/>
            </a:r>
            <a:br>
              <a:rPr lang="en-US" dirty="0"/>
            </a:br>
            <a:r>
              <a:rPr lang="en-US" dirty="0"/>
              <a:t/>
            </a:r>
            <a:br>
              <a:rPr lang="en-US" dirty="0"/>
            </a:br>
            <a:r>
              <a:rPr lang="en-US" dirty="0"/>
              <a:t> </a:t>
            </a:r>
            <a:br>
              <a:rPr lang="en-US" dirty="0"/>
            </a:br>
            <a:endParaRPr lang="en-US" dirty="0"/>
          </a:p>
        </p:txBody>
      </p:sp>
      <p:sp>
        <p:nvSpPr>
          <p:cNvPr id="4" name="Date Placeholder 3"/>
          <p:cNvSpPr>
            <a:spLocks noGrp="1"/>
          </p:cNvSpPr>
          <p:nvPr>
            <p:ph type="dt" sz="half" idx="10"/>
          </p:nvPr>
        </p:nvSpPr>
        <p:spPr/>
        <p:txBody>
          <a:bodyPr/>
          <a:lstStyle/>
          <a:p>
            <a:fld id="{C7F0A2DA-F6BC-42DB-8F01-7AB44580B377}"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20</a:t>
            </a:fld>
            <a:endParaRPr lang="en-US" dirty="0"/>
          </a:p>
        </p:txBody>
      </p:sp>
    </p:spTree>
    <p:extLst>
      <p:ext uri="{BB962C8B-B14F-4D97-AF65-F5344CB8AC3E}">
        <p14:creationId xmlns:p14="http://schemas.microsoft.com/office/powerpoint/2010/main" val="37239073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COHESION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3869267" y="864108"/>
            <a:ext cx="7624037" cy="5120640"/>
          </a:xfrm>
        </p:spPr>
        <p:txBody>
          <a:bodyPr>
            <a:normAutofit lnSpcReduction="10000"/>
          </a:bodyPr>
          <a:lstStyle/>
          <a:p>
            <a:pPr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good software design implies </a:t>
            </a:r>
            <a:r>
              <a:rPr lang="en-US" dirty="0" smtClean="0">
                <a:latin typeface="Times New Roman" panose="02020603050405020304" pitchFamily="18" charset="0"/>
                <a:cs typeface="Times New Roman" panose="02020603050405020304" pitchFamily="18" charset="0"/>
              </a:rPr>
              <a:t>clean decomposition </a:t>
            </a:r>
            <a:r>
              <a:rPr lang="en-US" dirty="0">
                <a:latin typeface="Times New Roman" panose="02020603050405020304" pitchFamily="18" charset="0"/>
                <a:cs typeface="Times New Roman" panose="02020603050405020304" pitchFamily="18" charset="0"/>
              </a:rPr>
              <a:t>of the problem into modules, and the neat arrangement of </a:t>
            </a:r>
            <a:r>
              <a:rPr lang="en-US" dirty="0" smtClean="0">
                <a:latin typeface="Times New Roman" panose="02020603050405020304" pitchFamily="18" charset="0"/>
                <a:cs typeface="Times New Roman" panose="02020603050405020304" pitchFamily="18" charset="0"/>
              </a:rPr>
              <a:t>these modules </a:t>
            </a:r>
            <a:r>
              <a:rPr lang="en-US" dirty="0">
                <a:latin typeface="Times New Roman" panose="02020603050405020304" pitchFamily="18" charset="0"/>
                <a:cs typeface="Times New Roman" panose="02020603050405020304" pitchFamily="18" charset="0"/>
              </a:rPr>
              <a:t>in a </a:t>
            </a:r>
            <a:r>
              <a:rPr lang="en-US" dirty="0" smtClean="0">
                <a:latin typeface="Times New Roman" panose="02020603050405020304" pitchFamily="18" charset="0"/>
                <a:cs typeface="Times New Roman" panose="02020603050405020304" pitchFamily="18" charset="0"/>
              </a:rPr>
              <a:t>hierarchy.</a:t>
            </a:r>
          </a:p>
          <a:p>
            <a:pPr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Primary </a:t>
            </a:r>
            <a:r>
              <a:rPr lang="en-US" dirty="0">
                <a:latin typeface="Times New Roman" panose="02020603050405020304" pitchFamily="18" charset="0"/>
                <a:cs typeface="Times New Roman" panose="02020603050405020304" pitchFamily="18" charset="0"/>
              </a:rPr>
              <a:t>characteristics of neat </a:t>
            </a:r>
            <a:r>
              <a:rPr lang="en-US" dirty="0" smtClean="0">
                <a:latin typeface="Times New Roman" panose="02020603050405020304" pitchFamily="18" charset="0"/>
                <a:cs typeface="Times New Roman" panose="02020603050405020304" pitchFamily="18" charset="0"/>
              </a:rPr>
              <a:t>module decomposition </a:t>
            </a:r>
            <a:r>
              <a:rPr lang="en-US" dirty="0">
                <a:latin typeface="Times New Roman" panose="02020603050405020304" pitchFamily="18" charset="0"/>
                <a:cs typeface="Times New Roman" panose="02020603050405020304" pitchFamily="18" charset="0"/>
              </a:rPr>
              <a:t>are high cohesion and low </a:t>
            </a:r>
            <a:r>
              <a:rPr lang="en-US" dirty="0" smtClean="0">
                <a:latin typeface="Times New Roman" panose="02020603050405020304" pitchFamily="18" charset="0"/>
                <a:cs typeface="Times New Roman" panose="02020603050405020304" pitchFamily="18" charset="0"/>
              </a:rPr>
              <a:t>coupling.</a:t>
            </a: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Cohesion is a measure </a:t>
            </a:r>
            <a:r>
              <a:rPr lang="en-US" dirty="0" smtClean="0">
                <a:latin typeface="Times New Roman" panose="02020603050405020304" pitchFamily="18" charset="0"/>
                <a:cs typeface="Times New Roman" panose="02020603050405020304" pitchFamily="18" charset="0"/>
              </a:rPr>
              <a:t>of functional </a:t>
            </a:r>
            <a:r>
              <a:rPr lang="en-US" dirty="0">
                <a:latin typeface="Times New Roman" panose="02020603050405020304" pitchFamily="18" charset="0"/>
                <a:cs typeface="Times New Roman" panose="02020603050405020304" pitchFamily="18" charset="0"/>
              </a:rPr>
              <a:t>strength of a module. </a:t>
            </a:r>
            <a:endParaRPr lang="en-US" dirty="0" smtClean="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module having high cohesion and low </a:t>
            </a:r>
            <a:r>
              <a:rPr lang="en-US" dirty="0" smtClean="0">
                <a:latin typeface="Times New Roman" panose="02020603050405020304" pitchFamily="18" charset="0"/>
                <a:cs typeface="Times New Roman" panose="02020603050405020304" pitchFamily="18" charset="0"/>
              </a:rPr>
              <a:t>coupling is </a:t>
            </a:r>
            <a:r>
              <a:rPr lang="en-US" dirty="0">
                <a:latin typeface="Times New Roman" panose="02020603050405020304" pitchFamily="18" charset="0"/>
                <a:cs typeface="Times New Roman" panose="02020603050405020304" pitchFamily="18" charset="0"/>
              </a:rPr>
              <a:t>said to be functionally independent of other modules. </a:t>
            </a:r>
            <a:endParaRPr lang="en-US" dirty="0" smtClean="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functionally independent module has minimal interaction with </a:t>
            </a:r>
            <a:r>
              <a:rPr lang="en-US" dirty="0" smtClean="0">
                <a:latin typeface="Times New Roman" panose="02020603050405020304" pitchFamily="18" charset="0"/>
                <a:cs typeface="Times New Roman" panose="02020603050405020304" pitchFamily="18" charset="0"/>
              </a:rPr>
              <a:t>other modules.</a:t>
            </a:r>
          </a:p>
          <a:p>
            <a:pPr marL="0" indent="0" algn="just">
              <a:buNone/>
            </a:pPr>
            <a:r>
              <a:rPr lang="en-US" dirty="0" smtClean="0"/>
              <a:t> </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
        <p:nvSpPr>
          <p:cNvPr id="4" name="Date Placeholder 3"/>
          <p:cNvSpPr>
            <a:spLocks noGrp="1"/>
          </p:cNvSpPr>
          <p:nvPr>
            <p:ph type="dt" sz="half" idx="10"/>
          </p:nvPr>
        </p:nvSpPr>
        <p:spPr/>
        <p:txBody>
          <a:bodyPr/>
          <a:lstStyle/>
          <a:p>
            <a:fld id="{9120FF2C-2719-4F74-AB54-1767D70BC1A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21</a:t>
            </a:fld>
            <a:endParaRPr lang="en-US" dirty="0"/>
          </a:p>
        </p:txBody>
      </p:sp>
    </p:spTree>
    <p:extLst>
      <p:ext uri="{BB962C8B-B14F-4D97-AF65-F5344CB8AC3E}">
        <p14:creationId xmlns:p14="http://schemas.microsoft.com/office/powerpoint/2010/main" val="2788532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Classification of </a:t>
            </a:r>
            <a:r>
              <a:rPr lang="en-US" b="1" dirty="0" smtClean="0">
                <a:latin typeface="Times New Roman" panose="02020603050405020304" pitchFamily="18" charset="0"/>
                <a:cs typeface="Times New Roman" panose="02020603050405020304" pitchFamily="18" charset="0"/>
              </a:rPr>
              <a:t>Cohesion </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stretch>
            <a:fillRect/>
          </a:stretch>
        </p:blipFill>
        <p:spPr>
          <a:xfrm>
            <a:off x="3756074" y="1434906"/>
            <a:ext cx="7329267" cy="2327470"/>
          </a:xfrm>
          <a:prstGeom prst="rect">
            <a:avLst/>
          </a:prstGeom>
        </p:spPr>
      </p:pic>
      <p:sp>
        <p:nvSpPr>
          <p:cNvPr id="4" name="Date Placeholder 3"/>
          <p:cNvSpPr>
            <a:spLocks noGrp="1"/>
          </p:cNvSpPr>
          <p:nvPr>
            <p:ph type="dt" sz="half" idx="10"/>
          </p:nvPr>
        </p:nvSpPr>
        <p:spPr/>
        <p:txBody>
          <a:bodyPr/>
          <a:lstStyle/>
          <a:p>
            <a:fld id="{1D3147A7-3AFF-424B-AE6E-C9D72BF23001}"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22</a:t>
            </a:fld>
            <a:endParaRPr lang="en-US" dirty="0"/>
          </a:p>
        </p:txBody>
      </p:sp>
    </p:spTree>
    <p:extLst>
      <p:ext uri="{BB962C8B-B14F-4D97-AF65-F5344CB8AC3E}">
        <p14:creationId xmlns:p14="http://schemas.microsoft.com/office/powerpoint/2010/main" val="3337131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Coincidental and </a:t>
            </a:r>
            <a:r>
              <a:rPr lang="en-US" b="1" dirty="0">
                <a:latin typeface="Times New Roman" panose="02020603050405020304" pitchFamily="18" charset="0"/>
                <a:cs typeface="Times New Roman" panose="02020603050405020304" pitchFamily="18" charset="0"/>
              </a:rPr>
              <a:t>Logical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Cohesion</a:t>
            </a:r>
            <a:br>
              <a:rPr lang="en-US" b="1" dirty="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Coincidental cohesion: </a:t>
            </a:r>
            <a:r>
              <a:rPr lang="en-US" dirty="0">
                <a:latin typeface="Times New Roman" panose="02020603050405020304" pitchFamily="18" charset="0"/>
                <a:cs typeface="Times New Roman" panose="02020603050405020304" pitchFamily="18" charset="0"/>
              </a:rPr>
              <a:t>A module is said to have coincidental cohesion</a:t>
            </a:r>
            <a:r>
              <a:rPr lang="en-US" dirty="0" smtClean="0">
                <a:latin typeface="Times New Roman" panose="02020603050405020304" pitchFamily="18" charset="0"/>
                <a:cs typeface="Times New Roman" panose="02020603050405020304" pitchFamily="18" charset="0"/>
              </a:rPr>
              <a:t>, if </a:t>
            </a:r>
            <a:r>
              <a:rPr lang="en-US" dirty="0">
                <a:latin typeface="Times New Roman" panose="02020603050405020304" pitchFamily="18" charset="0"/>
                <a:cs typeface="Times New Roman" panose="02020603050405020304" pitchFamily="18" charset="0"/>
              </a:rPr>
              <a:t>it performs a set of tasks that relate to each other very loosely, if at all.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In this </a:t>
            </a:r>
            <a:r>
              <a:rPr lang="en-US" dirty="0">
                <a:latin typeface="Times New Roman" panose="02020603050405020304" pitchFamily="18" charset="0"/>
                <a:cs typeface="Times New Roman" panose="02020603050405020304" pitchFamily="18" charset="0"/>
              </a:rPr>
              <a:t>case, the module contains a random collection of functions. It is </a:t>
            </a:r>
            <a:r>
              <a:rPr lang="en-US" dirty="0" smtClean="0">
                <a:latin typeface="Times New Roman" panose="02020603050405020304" pitchFamily="18" charset="0"/>
                <a:cs typeface="Times New Roman" panose="02020603050405020304" pitchFamily="18" charset="0"/>
              </a:rPr>
              <a:t>likely that </a:t>
            </a:r>
            <a:r>
              <a:rPr lang="en-US" dirty="0">
                <a:latin typeface="Times New Roman" panose="02020603050405020304" pitchFamily="18" charset="0"/>
                <a:cs typeface="Times New Roman" panose="02020603050405020304" pitchFamily="18" charset="0"/>
              </a:rPr>
              <a:t>the functions have been put in the module out of pure </a:t>
            </a:r>
            <a:r>
              <a:rPr lang="en-US" dirty="0" smtClean="0">
                <a:latin typeface="Times New Roman" panose="02020603050405020304" pitchFamily="18" charset="0"/>
                <a:cs typeface="Times New Roman" panose="02020603050405020304" pitchFamily="18" charset="0"/>
              </a:rPr>
              <a:t>coincidence without </a:t>
            </a:r>
            <a:r>
              <a:rPr lang="en-US" dirty="0">
                <a:latin typeface="Times New Roman" panose="02020603050405020304" pitchFamily="18" charset="0"/>
                <a:cs typeface="Times New Roman" panose="02020603050405020304" pitchFamily="18" charset="0"/>
              </a:rPr>
              <a:t>any thought or </a:t>
            </a:r>
            <a:r>
              <a:rPr lang="en-US" dirty="0" smtClean="0">
                <a:latin typeface="Times New Roman" panose="02020603050405020304" pitchFamily="18" charset="0"/>
                <a:cs typeface="Times New Roman" panose="02020603050405020304" pitchFamily="18" charset="0"/>
              </a:rPr>
              <a:t>design.</a:t>
            </a:r>
          </a:p>
          <a:p>
            <a:pPr algn="just"/>
            <a:r>
              <a:rPr lang="en-US" b="1" dirty="0">
                <a:latin typeface="Times New Roman" panose="02020603050405020304" pitchFamily="18" charset="0"/>
                <a:cs typeface="Times New Roman" panose="02020603050405020304" pitchFamily="18" charset="0"/>
              </a:rPr>
              <a:t>Logical cohesion: </a:t>
            </a:r>
            <a:r>
              <a:rPr lang="en-US" dirty="0">
                <a:latin typeface="Times New Roman" panose="02020603050405020304" pitchFamily="18" charset="0"/>
                <a:cs typeface="Times New Roman" panose="02020603050405020304" pitchFamily="18" charset="0"/>
              </a:rPr>
              <a:t>A module is said to be logically cohesive, if all</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elements of the module perform similar operations, e.g. error handling</a:t>
            </a:r>
            <a:r>
              <a:rPr lang="en-US" dirty="0" smtClean="0">
                <a:latin typeface="Times New Roman" panose="02020603050405020304" pitchFamily="18" charset="0"/>
                <a:cs typeface="Times New Roman" panose="02020603050405020304" pitchFamily="18" charset="0"/>
              </a:rPr>
              <a:t>, data </a:t>
            </a:r>
            <a:r>
              <a:rPr lang="en-US" dirty="0">
                <a:latin typeface="Times New Roman" panose="02020603050405020304" pitchFamily="18" charset="0"/>
                <a:cs typeface="Times New Roman" panose="02020603050405020304" pitchFamily="18" charset="0"/>
              </a:rPr>
              <a:t>input, data output, etc</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t> </a:t>
            </a:r>
            <a:r>
              <a:rPr lang="en-US" dirty="0"/>
              <a:t/>
            </a:r>
            <a:br>
              <a:rPr lang="en-US" dirty="0"/>
            </a:br>
            <a:r>
              <a:rPr lang="en-US" dirty="0"/>
              <a:t/>
            </a:r>
            <a:br>
              <a:rPr lang="en-US" dirty="0"/>
            </a:br>
            <a:endParaRPr lang="en-US" dirty="0"/>
          </a:p>
        </p:txBody>
      </p:sp>
      <p:sp>
        <p:nvSpPr>
          <p:cNvPr id="4" name="Date Placeholder 3"/>
          <p:cNvSpPr>
            <a:spLocks noGrp="1"/>
          </p:cNvSpPr>
          <p:nvPr>
            <p:ph type="dt" sz="half" idx="10"/>
          </p:nvPr>
        </p:nvSpPr>
        <p:spPr/>
        <p:txBody>
          <a:bodyPr/>
          <a:lstStyle/>
          <a:p>
            <a:fld id="{A8417636-37C5-4029-B505-2764F68CC60D}"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23</a:t>
            </a:fld>
            <a:endParaRPr lang="en-US" dirty="0"/>
          </a:p>
        </p:txBody>
      </p:sp>
    </p:spTree>
    <p:extLst>
      <p:ext uri="{BB962C8B-B14F-4D97-AF65-F5344CB8AC3E}">
        <p14:creationId xmlns:p14="http://schemas.microsoft.com/office/powerpoint/2010/main" val="5887558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Temporal and Procedural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Cohesion</a:t>
            </a:r>
            <a:br>
              <a:rPr lang="en-US" b="1" dirty="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Temporal cohesion: </a:t>
            </a:r>
            <a:r>
              <a:rPr lang="en-US" dirty="0">
                <a:latin typeface="Times New Roman" panose="02020603050405020304" pitchFamily="18" charset="0"/>
                <a:cs typeface="Times New Roman" panose="02020603050405020304" pitchFamily="18" charset="0"/>
              </a:rPr>
              <a:t>When a module contains functions that are </a:t>
            </a:r>
            <a:r>
              <a:rPr lang="en-US" dirty="0" smtClean="0">
                <a:latin typeface="Times New Roman" panose="02020603050405020304" pitchFamily="18" charset="0"/>
                <a:cs typeface="Times New Roman" panose="02020603050405020304" pitchFamily="18" charset="0"/>
              </a:rPr>
              <a:t>related by </a:t>
            </a:r>
            <a:r>
              <a:rPr lang="en-US" dirty="0">
                <a:latin typeface="Times New Roman" panose="02020603050405020304" pitchFamily="18" charset="0"/>
                <a:cs typeface="Times New Roman" panose="02020603050405020304" pitchFamily="18" charset="0"/>
              </a:rPr>
              <a:t>the fact that all the functions must be executed in the same time span</a:t>
            </a:r>
            <a:r>
              <a:rPr lang="en-US" dirty="0" smtClean="0">
                <a:latin typeface="Times New Roman" panose="02020603050405020304" pitchFamily="18" charset="0"/>
                <a:cs typeface="Times New Roman" panose="02020603050405020304" pitchFamily="18" charset="0"/>
              </a:rPr>
              <a:t>, the </a:t>
            </a:r>
            <a:r>
              <a:rPr lang="en-US" dirty="0">
                <a:latin typeface="Times New Roman" panose="02020603050405020304" pitchFamily="18" charset="0"/>
                <a:cs typeface="Times New Roman" panose="02020603050405020304" pitchFamily="18" charset="0"/>
              </a:rPr>
              <a:t>module is said to exhibit temporal cohesion.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set of </a:t>
            </a:r>
            <a:r>
              <a:rPr lang="en-US" dirty="0" smtClean="0">
                <a:latin typeface="Times New Roman" panose="02020603050405020304" pitchFamily="18" charset="0"/>
                <a:cs typeface="Times New Roman" panose="02020603050405020304" pitchFamily="18" charset="0"/>
              </a:rPr>
              <a:t>functions responsible </a:t>
            </a:r>
            <a:r>
              <a:rPr lang="en-US" dirty="0">
                <a:latin typeface="Times New Roman" panose="02020603050405020304" pitchFamily="18" charset="0"/>
                <a:cs typeface="Times New Roman" panose="02020603050405020304" pitchFamily="18" charset="0"/>
              </a:rPr>
              <a:t>for initialization, </a:t>
            </a:r>
            <a:r>
              <a:rPr lang="en-US" dirty="0" smtClean="0">
                <a:latin typeface="Times New Roman" panose="02020603050405020304" pitchFamily="18" charset="0"/>
                <a:cs typeface="Times New Roman" panose="02020603050405020304" pitchFamily="18" charset="0"/>
              </a:rPr>
              <a:t>start-up, shutdown </a:t>
            </a:r>
            <a:r>
              <a:rPr lang="en-US" dirty="0">
                <a:latin typeface="Times New Roman" panose="02020603050405020304" pitchFamily="18" charset="0"/>
                <a:cs typeface="Times New Roman" panose="02020603050405020304" pitchFamily="18" charset="0"/>
              </a:rPr>
              <a:t>of some process, etc</a:t>
            </a:r>
            <a:r>
              <a:rPr lang="en-US" dirty="0" smtClean="0">
                <a:latin typeface="Times New Roman" panose="02020603050405020304" pitchFamily="18" charset="0"/>
                <a:cs typeface="Times New Roman" panose="02020603050405020304" pitchFamily="18" charset="0"/>
              </a:rPr>
              <a:t>. exhibit </a:t>
            </a:r>
            <a:r>
              <a:rPr lang="en-US" dirty="0">
                <a:latin typeface="Times New Roman" panose="02020603050405020304" pitchFamily="18" charset="0"/>
                <a:cs typeface="Times New Roman" panose="02020603050405020304" pitchFamily="18" charset="0"/>
              </a:rPr>
              <a:t>temporal cohesion. </a:t>
            </a:r>
            <a:endParaRPr lang="en-US" dirty="0" smtClean="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Procedural cohesion: </a:t>
            </a:r>
            <a:r>
              <a:rPr lang="en-US" dirty="0">
                <a:latin typeface="Times New Roman" panose="02020603050405020304" pitchFamily="18" charset="0"/>
                <a:cs typeface="Times New Roman" panose="02020603050405020304" pitchFamily="18" charset="0"/>
              </a:rPr>
              <a:t>A module is said to possess procedural cohesion</a:t>
            </a:r>
            <a:r>
              <a:rPr lang="en-US" dirty="0" smtClean="0">
                <a:latin typeface="Times New Roman" panose="02020603050405020304" pitchFamily="18" charset="0"/>
                <a:cs typeface="Times New Roman" panose="02020603050405020304" pitchFamily="18" charset="0"/>
              </a:rPr>
              <a:t>, if </a:t>
            </a:r>
            <a:r>
              <a:rPr lang="en-US" dirty="0">
                <a:latin typeface="Times New Roman" panose="02020603050405020304" pitchFamily="18" charset="0"/>
                <a:cs typeface="Times New Roman" panose="02020603050405020304" pitchFamily="18" charset="0"/>
              </a:rPr>
              <a:t>the set of functions of the module are all part of a procedure (algorithm</a:t>
            </a:r>
            <a:r>
              <a:rPr lang="en-US" dirty="0" smtClean="0">
                <a:latin typeface="Times New Roman" panose="02020603050405020304" pitchFamily="18" charset="0"/>
                <a:cs typeface="Times New Roman" panose="02020603050405020304" pitchFamily="18" charset="0"/>
              </a:rPr>
              <a:t>) in </a:t>
            </a:r>
            <a:r>
              <a:rPr lang="en-US" dirty="0">
                <a:latin typeface="Times New Roman" panose="02020603050405020304" pitchFamily="18" charset="0"/>
                <a:cs typeface="Times New Roman" panose="02020603050405020304" pitchFamily="18" charset="0"/>
              </a:rPr>
              <a:t>which certain sequence of steps have to be carried out for achieving </a:t>
            </a:r>
            <a:r>
              <a:rPr lang="en-US" dirty="0" smtClean="0">
                <a:latin typeface="Times New Roman" panose="02020603050405020304" pitchFamily="18" charset="0"/>
                <a:cs typeface="Times New Roman" panose="02020603050405020304" pitchFamily="18" charset="0"/>
              </a:rPr>
              <a:t>an objective</a:t>
            </a:r>
            <a:r>
              <a:rPr lang="en-US" dirty="0">
                <a:latin typeface="Times New Roman" panose="02020603050405020304" pitchFamily="18" charset="0"/>
                <a:cs typeface="Times New Roman" panose="02020603050405020304" pitchFamily="18" charset="0"/>
              </a:rPr>
              <a:t>, e.g. the algorithm for decoding a message</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t> </a:t>
            </a:r>
            <a:r>
              <a:rPr lang="en-US" dirty="0"/>
              <a:t/>
            </a:r>
            <a:br>
              <a:rPr lang="en-US" dirty="0"/>
            </a:br>
            <a:endParaRPr lang="en-US" dirty="0"/>
          </a:p>
        </p:txBody>
      </p:sp>
      <p:sp>
        <p:nvSpPr>
          <p:cNvPr id="4" name="Date Placeholder 3"/>
          <p:cNvSpPr>
            <a:spLocks noGrp="1"/>
          </p:cNvSpPr>
          <p:nvPr>
            <p:ph type="dt" sz="half" idx="10"/>
          </p:nvPr>
        </p:nvSpPr>
        <p:spPr/>
        <p:txBody>
          <a:bodyPr/>
          <a:lstStyle/>
          <a:p>
            <a:fld id="{16ED2F34-B080-4A25-86B6-603DFD308D6F}"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24</a:t>
            </a:fld>
            <a:endParaRPr lang="en-US" dirty="0"/>
          </a:p>
        </p:txBody>
      </p:sp>
    </p:spTree>
    <p:extLst>
      <p:ext uri="{BB962C8B-B14F-4D97-AF65-F5344CB8AC3E}">
        <p14:creationId xmlns:p14="http://schemas.microsoft.com/office/powerpoint/2010/main" val="28177824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123837"/>
            <a:ext cx="3390314" cy="4601183"/>
          </a:xfrm>
        </p:spPr>
        <p:txBody>
          <a:bodyPr/>
          <a:lstStyle/>
          <a:p>
            <a:pPr algn="ctr"/>
            <a:r>
              <a:rPr lang="en-US" sz="3200" b="1" dirty="0" smtClean="0">
                <a:latin typeface="Times New Roman" panose="02020603050405020304" pitchFamily="18" charset="0"/>
                <a:cs typeface="Times New Roman" panose="02020603050405020304" pitchFamily="18" charset="0"/>
              </a:rPr>
              <a:t>Communicational and Sequential </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Cohesion</a:t>
            </a:r>
            <a:br>
              <a:rPr lang="en-US" sz="3200" b="1" dirty="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Communicational cohesion: </a:t>
            </a:r>
            <a:r>
              <a:rPr lang="en-US" dirty="0">
                <a:latin typeface="Times New Roman" panose="02020603050405020304" pitchFamily="18" charset="0"/>
                <a:cs typeface="Times New Roman" panose="02020603050405020304" pitchFamily="18" charset="0"/>
              </a:rPr>
              <a:t>A module is said to </a:t>
            </a:r>
            <a:r>
              <a:rPr lang="en-US" dirty="0" smtClean="0">
                <a:latin typeface="Times New Roman" panose="02020603050405020304" pitchFamily="18" charset="0"/>
                <a:cs typeface="Times New Roman" panose="02020603050405020304" pitchFamily="18" charset="0"/>
              </a:rPr>
              <a:t>have communicational cohesion</a:t>
            </a:r>
            <a:r>
              <a:rPr lang="en-US" dirty="0">
                <a:latin typeface="Times New Roman" panose="02020603050405020304" pitchFamily="18" charset="0"/>
                <a:cs typeface="Times New Roman" panose="02020603050405020304" pitchFamily="18" charset="0"/>
              </a:rPr>
              <a:t>, if all functions of the module refer to or update the same </a:t>
            </a:r>
            <a:r>
              <a:rPr lang="en-US" dirty="0" smtClean="0">
                <a:latin typeface="Times New Roman" panose="02020603050405020304" pitchFamily="18" charset="0"/>
                <a:cs typeface="Times New Roman" panose="02020603050405020304" pitchFamily="18" charset="0"/>
              </a:rPr>
              <a:t>data structure</a:t>
            </a:r>
            <a:r>
              <a:rPr lang="en-US" dirty="0">
                <a:latin typeface="Times New Roman" panose="02020603050405020304" pitchFamily="18" charset="0"/>
                <a:cs typeface="Times New Roman" panose="02020603050405020304" pitchFamily="18" charset="0"/>
              </a:rPr>
              <a:t>, e.g. the set of functions defined on an array or a stack. </a:t>
            </a:r>
            <a:endParaRPr lang="en-US" dirty="0" smtClean="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Sequential cohesion: </a:t>
            </a:r>
            <a:r>
              <a:rPr lang="en-US" dirty="0">
                <a:latin typeface="Times New Roman" panose="02020603050405020304" pitchFamily="18" charset="0"/>
                <a:cs typeface="Times New Roman" panose="02020603050405020304" pitchFamily="18" charset="0"/>
              </a:rPr>
              <a:t>A module is said to possess sequential cohesion, </a:t>
            </a:r>
            <a:r>
              <a:rPr lang="en-US" dirty="0" smtClean="0">
                <a:latin typeface="Times New Roman" panose="02020603050405020304" pitchFamily="18" charset="0"/>
                <a:cs typeface="Times New Roman" panose="02020603050405020304" pitchFamily="18" charset="0"/>
              </a:rPr>
              <a:t>if the </a:t>
            </a:r>
            <a:r>
              <a:rPr lang="en-US" dirty="0">
                <a:latin typeface="Times New Roman" panose="02020603050405020304" pitchFamily="18" charset="0"/>
                <a:cs typeface="Times New Roman" panose="02020603050405020304" pitchFamily="18" charset="0"/>
              </a:rPr>
              <a:t>elements of a module form the parts of sequence, where the </a:t>
            </a:r>
            <a:r>
              <a:rPr lang="en-US" dirty="0" smtClean="0">
                <a:latin typeface="Times New Roman" panose="02020603050405020304" pitchFamily="18" charset="0"/>
                <a:cs typeface="Times New Roman" panose="02020603050405020304" pitchFamily="18" charset="0"/>
              </a:rPr>
              <a:t>output from </a:t>
            </a:r>
            <a:r>
              <a:rPr lang="en-US" dirty="0">
                <a:latin typeface="Times New Roman" panose="02020603050405020304" pitchFamily="18" charset="0"/>
                <a:cs typeface="Times New Roman" panose="02020603050405020304" pitchFamily="18" charset="0"/>
              </a:rPr>
              <a:t>one element of the sequence is input to the next</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t> </a:t>
            </a:r>
            <a:r>
              <a:rPr lang="en-US" dirty="0"/>
              <a:t/>
            </a:r>
            <a:br>
              <a:rPr lang="en-US" dirty="0"/>
            </a:br>
            <a:r>
              <a:rPr lang="en-US" dirty="0"/>
              <a:t/>
            </a:r>
            <a:br>
              <a:rPr lang="en-US" dirty="0"/>
            </a:br>
            <a:endParaRPr lang="en-US" dirty="0"/>
          </a:p>
        </p:txBody>
      </p:sp>
      <p:sp>
        <p:nvSpPr>
          <p:cNvPr id="4" name="Date Placeholder 3"/>
          <p:cNvSpPr>
            <a:spLocks noGrp="1"/>
          </p:cNvSpPr>
          <p:nvPr>
            <p:ph type="dt" sz="half" idx="10"/>
          </p:nvPr>
        </p:nvSpPr>
        <p:spPr/>
        <p:txBody>
          <a:bodyPr/>
          <a:lstStyle/>
          <a:p>
            <a:fld id="{E146C036-573D-449A-9558-D39B385AB0C9}"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25</a:t>
            </a:fld>
            <a:endParaRPr lang="en-US" dirty="0"/>
          </a:p>
        </p:txBody>
      </p:sp>
    </p:spTree>
    <p:extLst>
      <p:ext uri="{BB962C8B-B14F-4D97-AF65-F5344CB8AC3E}">
        <p14:creationId xmlns:p14="http://schemas.microsoft.com/office/powerpoint/2010/main" val="660431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normAutofit/>
          </a:bodyPr>
          <a:lstStyle/>
          <a:p>
            <a:pPr algn="ctr"/>
            <a:r>
              <a:rPr lang="en-US" b="1" dirty="0" smtClean="0">
                <a:latin typeface="Times New Roman" panose="02020603050405020304" pitchFamily="18" charset="0"/>
                <a:cs typeface="Times New Roman" panose="02020603050405020304" pitchFamily="18" charset="0"/>
              </a:rPr>
              <a:t>Functional</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Cohesion</a:t>
            </a:r>
            <a:br>
              <a:rPr lang="en-US" b="1" dirty="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Functional cohesion: </a:t>
            </a:r>
            <a:r>
              <a:rPr lang="en-US" dirty="0">
                <a:latin typeface="Times New Roman" panose="02020603050405020304" pitchFamily="18" charset="0"/>
                <a:cs typeface="Times New Roman" panose="02020603050405020304" pitchFamily="18" charset="0"/>
              </a:rPr>
              <a:t>Functional cohesion is said to exist, if </a:t>
            </a:r>
            <a:r>
              <a:rPr lang="en-US" dirty="0" smtClean="0">
                <a:latin typeface="Times New Roman" panose="02020603050405020304" pitchFamily="18" charset="0"/>
                <a:cs typeface="Times New Roman" panose="02020603050405020304" pitchFamily="18" charset="0"/>
              </a:rPr>
              <a:t>different elements </a:t>
            </a:r>
            <a:r>
              <a:rPr lang="en-US" dirty="0">
                <a:latin typeface="Times New Roman" panose="02020603050405020304" pitchFamily="18" charset="0"/>
                <a:cs typeface="Times New Roman" panose="02020603050405020304" pitchFamily="18" charset="0"/>
              </a:rPr>
              <a:t>of a module cooperate to achieve a single function.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For example</a:t>
            </a:r>
            <a:r>
              <a:rPr lang="en-US" dirty="0">
                <a:latin typeface="Times New Roman" panose="02020603050405020304" pitchFamily="18" charset="0"/>
                <a:cs typeface="Times New Roman" panose="02020603050405020304" pitchFamily="18" charset="0"/>
              </a:rPr>
              <a:t>, a module containing all the functions required to </a:t>
            </a:r>
            <a:r>
              <a:rPr lang="en-US" dirty="0" smtClean="0">
                <a:latin typeface="Times New Roman" panose="02020603050405020304" pitchFamily="18" charset="0"/>
                <a:cs typeface="Times New Roman" panose="02020603050405020304" pitchFamily="18" charset="0"/>
              </a:rPr>
              <a:t>manage employees</a:t>
            </a:r>
            <a:r>
              <a:rPr lang="en-US" dirty="0">
                <a:latin typeface="Times New Roman" panose="02020603050405020304" pitchFamily="18" charset="0"/>
                <a:cs typeface="Times New Roman" panose="02020603050405020304" pitchFamily="18" charset="0"/>
              </a:rPr>
              <a:t>’ pay-roll exhibits functional cohesion.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B92034AD-FD18-4F47-BD1E-47564B1EE4C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26</a:t>
            </a:fld>
            <a:endParaRPr lang="en-US" dirty="0"/>
          </a:p>
        </p:txBody>
      </p:sp>
    </p:spTree>
    <p:extLst>
      <p:ext uri="{BB962C8B-B14F-4D97-AF65-F5344CB8AC3E}">
        <p14:creationId xmlns:p14="http://schemas.microsoft.com/office/powerpoint/2010/main" val="12857277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COUPLING</a:t>
            </a:r>
            <a:br>
              <a:rPr lang="en-US" b="1"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Coupling between two modules is a measure of the degree of </a:t>
            </a:r>
            <a:r>
              <a:rPr lang="en-US" dirty="0" smtClean="0">
                <a:latin typeface="Times New Roman" panose="02020603050405020304" pitchFamily="18" charset="0"/>
                <a:cs typeface="Times New Roman" panose="02020603050405020304" pitchFamily="18" charset="0"/>
              </a:rPr>
              <a:t>interdependence or </a:t>
            </a:r>
            <a:r>
              <a:rPr lang="en-US" dirty="0">
                <a:latin typeface="Times New Roman" panose="02020603050405020304" pitchFamily="18" charset="0"/>
                <a:cs typeface="Times New Roman" panose="02020603050405020304" pitchFamily="18" charset="0"/>
              </a:rPr>
              <a:t>interaction between the two modules.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module having high cohesion and </a:t>
            </a:r>
            <a:r>
              <a:rPr lang="en-US" dirty="0" smtClean="0">
                <a:latin typeface="Times New Roman" panose="02020603050405020304" pitchFamily="18" charset="0"/>
                <a:cs typeface="Times New Roman" panose="02020603050405020304" pitchFamily="18" charset="0"/>
              </a:rPr>
              <a:t>low coupling </a:t>
            </a:r>
            <a:r>
              <a:rPr lang="en-US" dirty="0">
                <a:latin typeface="Times New Roman" panose="02020603050405020304" pitchFamily="18" charset="0"/>
                <a:cs typeface="Times New Roman" panose="02020603050405020304" pitchFamily="18" charset="0"/>
              </a:rPr>
              <a:t>is said to be functionally independent of other modules</a:t>
            </a:r>
            <a:r>
              <a:rPr lang="en-US" dirty="0" smtClean="0">
                <a:latin typeface="Times New Roman" panose="02020603050405020304" pitchFamily="18" charset="0"/>
                <a:cs typeface="Times New Roman" panose="02020603050405020304" pitchFamily="18" charset="0"/>
              </a:rPr>
              <a:t>.</a:t>
            </a:r>
          </a:p>
          <a:p>
            <a:pPr algn="just"/>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two </a:t>
            </a:r>
            <a:r>
              <a:rPr lang="en-US" dirty="0" smtClean="0">
                <a:latin typeface="Times New Roman" panose="02020603050405020304" pitchFamily="18" charset="0"/>
                <a:cs typeface="Times New Roman" panose="02020603050405020304" pitchFamily="18" charset="0"/>
              </a:rPr>
              <a:t>modules interchange </a:t>
            </a:r>
            <a:r>
              <a:rPr lang="en-US" dirty="0">
                <a:latin typeface="Times New Roman" panose="02020603050405020304" pitchFamily="18" charset="0"/>
                <a:cs typeface="Times New Roman" panose="02020603050405020304" pitchFamily="18" charset="0"/>
              </a:rPr>
              <a:t>large amounts of data, then they are highly interdependent. </a:t>
            </a:r>
            <a:r>
              <a:rPr lang="en-US" dirty="0" smtClean="0">
                <a:latin typeface="Times New Roman" panose="02020603050405020304" pitchFamily="18" charset="0"/>
                <a:cs typeface="Times New Roman" panose="02020603050405020304" pitchFamily="18" charset="0"/>
              </a:rPr>
              <a:t>The degree </a:t>
            </a:r>
            <a:r>
              <a:rPr lang="en-US" dirty="0">
                <a:latin typeface="Times New Roman" panose="02020603050405020304" pitchFamily="18" charset="0"/>
                <a:cs typeface="Times New Roman" panose="02020603050405020304" pitchFamily="18" charset="0"/>
              </a:rPr>
              <a:t>of coupling between two modules depends on their interface complexity.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CAD2CA1-0B92-449D-921F-67A76A6B6726}"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27</a:t>
            </a:fld>
            <a:endParaRPr lang="en-US" dirty="0"/>
          </a:p>
        </p:txBody>
      </p:sp>
    </p:spTree>
    <p:extLst>
      <p:ext uri="{BB962C8B-B14F-4D97-AF65-F5344CB8AC3E}">
        <p14:creationId xmlns:p14="http://schemas.microsoft.com/office/powerpoint/2010/main" val="39339033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Module Coupling</a:t>
            </a:r>
            <a:endParaRPr lang="en-US" b="1" dirty="0">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46370" y="1562986"/>
            <a:ext cx="5715798" cy="2886478"/>
          </a:xfrm>
        </p:spPr>
      </p:pic>
      <p:sp>
        <p:nvSpPr>
          <p:cNvPr id="4" name="Date Placeholder 3"/>
          <p:cNvSpPr>
            <a:spLocks noGrp="1"/>
          </p:cNvSpPr>
          <p:nvPr>
            <p:ph type="dt" sz="half" idx="10"/>
          </p:nvPr>
        </p:nvSpPr>
        <p:spPr/>
        <p:txBody>
          <a:bodyPr/>
          <a:lstStyle/>
          <a:p>
            <a:fld id="{A80CAD6C-34E8-4D87-A888-94DA1A9CBC99}"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28</a:t>
            </a:fld>
            <a:endParaRPr lang="en-US" dirty="0"/>
          </a:p>
        </p:txBody>
      </p:sp>
    </p:spTree>
    <p:extLst>
      <p:ext uri="{BB962C8B-B14F-4D97-AF65-F5344CB8AC3E}">
        <p14:creationId xmlns:p14="http://schemas.microsoft.com/office/powerpoint/2010/main" val="105218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Classification of </a:t>
            </a:r>
            <a:r>
              <a:rPr lang="en-US" b="1" dirty="0" smtClean="0">
                <a:latin typeface="Times New Roman" panose="02020603050405020304" pitchFamily="18" charset="0"/>
                <a:cs typeface="Times New Roman" panose="02020603050405020304" pitchFamily="18" charset="0"/>
              </a:rPr>
              <a:t>Coupling </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7CBF3D2-B66D-47DE-87D8-1B6B9E489CEA}"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29</a:t>
            </a:fld>
            <a:endParaRPr lang="en-US" dirty="0"/>
          </a:p>
        </p:txBody>
      </p:sp>
      <p:pic>
        <p:nvPicPr>
          <p:cNvPr id="7" name="Content Placeholder 6"/>
          <p:cNvPicPr>
            <a:picLocks noGrp="1" noChangeAspect="1"/>
          </p:cNvPicPr>
          <p:nvPr>
            <p:ph idx="1"/>
          </p:nvPr>
        </p:nvPicPr>
        <p:blipFill>
          <a:blip r:embed="rId2"/>
          <a:stretch>
            <a:fillRect/>
          </a:stretch>
        </p:blipFill>
        <p:spPr>
          <a:xfrm>
            <a:off x="3573194" y="1547446"/>
            <a:ext cx="8102991" cy="2314941"/>
          </a:xfrm>
          <a:prstGeom prst="rect">
            <a:avLst/>
          </a:prstGeom>
        </p:spPr>
      </p:pic>
    </p:spTree>
    <p:extLst>
      <p:ext uri="{BB962C8B-B14F-4D97-AF65-F5344CB8AC3E}">
        <p14:creationId xmlns:p14="http://schemas.microsoft.com/office/powerpoint/2010/main" val="2351680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Intended Learning Outcomes 	(ILOs)</a:t>
            </a:r>
            <a:r>
              <a:rPr lang="en-US" b="1" dirty="0" smtClean="0"/>
              <a:t>	</a:t>
            </a:r>
            <a:r>
              <a:rPr lang="en-US" dirty="0" smtClean="0"/>
              <a:t>	</a:t>
            </a:r>
            <a:endParaRPr lang="en-US" dirty="0"/>
          </a:p>
        </p:txBody>
      </p:sp>
      <p:sp>
        <p:nvSpPr>
          <p:cNvPr id="3" name="Content Placeholder 2"/>
          <p:cNvSpPr>
            <a:spLocks noGrp="1"/>
          </p:cNvSpPr>
          <p:nvPr>
            <p:ph idx="1"/>
          </p:nvPr>
        </p:nvSpPr>
        <p:spPr>
          <a:xfrm>
            <a:off x="3869268" y="184727"/>
            <a:ext cx="7315200" cy="5800021"/>
          </a:xfrm>
        </p:spPr>
        <p:txBody>
          <a:bodyPr>
            <a:noAutofit/>
          </a:bodyPr>
          <a:lstStyle/>
          <a:p>
            <a:pPr>
              <a:lnSpc>
                <a:spcPct val="100000"/>
              </a:lnSpc>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what cohesion means</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Classify </a:t>
            </a:r>
            <a:r>
              <a:rPr lang="en-US" dirty="0">
                <a:latin typeface="Times New Roman" panose="02020603050405020304" pitchFamily="18" charset="0"/>
                <a:cs typeface="Times New Roman" panose="02020603050405020304" pitchFamily="18" charset="0"/>
              </a:rPr>
              <a:t>the different types of cohesion that a module may possess</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what coupling </a:t>
            </a:r>
            <a:r>
              <a:rPr lang="en-US" dirty="0" smtClean="0">
                <a:latin typeface="Times New Roman" panose="02020603050405020304" pitchFamily="18" charset="0"/>
                <a:cs typeface="Times New Roman" panose="02020603050405020304" pitchFamily="18" charset="0"/>
              </a:rPr>
              <a:t>means</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Classify </a:t>
            </a:r>
            <a:r>
              <a:rPr lang="en-US" dirty="0">
                <a:latin typeface="Times New Roman" panose="02020603050405020304" pitchFamily="18" charset="0"/>
                <a:cs typeface="Times New Roman" panose="02020603050405020304" pitchFamily="18" charset="0"/>
              </a:rPr>
              <a:t>the different types of coupling between modules</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when a module can be called functionally independent of other </a:t>
            </a:r>
            <a:r>
              <a:rPr lang="en-US" dirty="0" smtClean="0">
                <a:latin typeface="Times New Roman" panose="02020603050405020304" pitchFamily="18" charset="0"/>
                <a:cs typeface="Times New Roman" panose="02020603050405020304" pitchFamily="18" charset="0"/>
              </a:rPr>
              <a:t>modules.</a:t>
            </a:r>
            <a:endParaRPr lang="en-US" dirty="0">
              <a:latin typeface="Times New Roman" panose="02020603050405020304" pitchFamily="18" charset="0"/>
              <a:cs typeface="Times New Roman" panose="02020603050405020304" pitchFamily="18" charset="0"/>
            </a:endParaRP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why functional independence is the key factor for a good software design</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the salient features of a function-oriented design approach</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State </a:t>
            </a:r>
            <a:r>
              <a:rPr lang="en-US" dirty="0">
                <a:latin typeface="Times New Roman" panose="02020603050405020304" pitchFamily="18" charset="0"/>
                <a:cs typeface="Times New Roman" panose="02020603050405020304" pitchFamily="18" charset="0"/>
              </a:rPr>
              <a:t>the salient features of an object-oriented design approach</a:t>
            </a:r>
            <a:r>
              <a:rPr lang="en-US" dirty="0" smtClean="0">
                <a:latin typeface="Times New Roman" panose="02020603050405020304" pitchFamily="18" charset="0"/>
                <a:cs typeface="Times New Roman" panose="02020603050405020304" pitchFamily="18" charset="0"/>
              </a:rPr>
              <a:t>.</a:t>
            </a:r>
          </a:p>
          <a:p>
            <a:pPr>
              <a:lnSpc>
                <a:spcPct val="1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Differentiate </a:t>
            </a:r>
            <a:r>
              <a:rPr lang="en-US" dirty="0">
                <a:latin typeface="Times New Roman" panose="02020603050405020304" pitchFamily="18" charset="0"/>
                <a:cs typeface="Times New Roman" panose="02020603050405020304" pitchFamily="18" charset="0"/>
              </a:rPr>
              <a:t>between function-oriented and object-oriented design approach.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a:p>
            <a:pPr marL="0" indent="0">
              <a:buNone/>
            </a:pPr>
            <a:r>
              <a:rPr lang="en-US" sz="2400" dirty="0"/>
              <a:t/>
            </a:r>
            <a:br>
              <a:rPr lang="en-US" sz="2400" dirty="0"/>
            </a:br>
            <a:endParaRPr lang="en-US" sz="2400" dirty="0"/>
          </a:p>
        </p:txBody>
      </p:sp>
      <p:sp>
        <p:nvSpPr>
          <p:cNvPr id="4" name="Date Placeholder 3"/>
          <p:cNvSpPr>
            <a:spLocks noGrp="1"/>
          </p:cNvSpPr>
          <p:nvPr>
            <p:ph type="dt" sz="half" idx="10"/>
          </p:nvPr>
        </p:nvSpPr>
        <p:spPr/>
        <p:txBody>
          <a:bodyPr/>
          <a:lstStyle/>
          <a:p>
            <a:fld id="{24E9FEE6-BADB-441D-8EC2-D23FAD5F626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a:t>
            </a:fld>
            <a:endParaRPr lang="en-US" dirty="0"/>
          </a:p>
        </p:txBody>
      </p:sp>
    </p:spTree>
    <p:extLst>
      <p:ext uri="{BB962C8B-B14F-4D97-AF65-F5344CB8AC3E}">
        <p14:creationId xmlns:p14="http://schemas.microsoft.com/office/powerpoint/2010/main" val="40348704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Data and Stamp Coupling</a:t>
            </a: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Data coupling: </a:t>
            </a:r>
            <a:r>
              <a:rPr lang="en-US" dirty="0">
                <a:latin typeface="Times New Roman" panose="02020603050405020304" pitchFamily="18" charset="0"/>
                <a:cs typeface="Times New Roman" panose="02020603050405020304" pitchFamily="18" charset="0"/>
              </a:rPr>
              <a:t>Two modules are data coupled, if </a:t>
            </a:r>
            <a:r>
              <a:rPr lang="en-US" dirty="0" smtClean="0">
                <a:latin typeface="Times New Roman" panose="02020603050405020304" pitchFamily="18" charset="0"/>
                <a:cs typeface="Times New Roman" panose="02020603050405020304" pitchFamily="18" charset="0"/>
              </a:rPr>
              <a:t>they communicate through </a:t>
            </a:r>
            <a:r>
              <a:rPr lang="en-US" dirty="0">
                <a:latin typeface="Times New Roman" panose="02020603050405020304" pitchFamily="18" charset="0"/>
                <a:cs typeface="Times New Roman" panose="02020603050405020304" pitchFamily="18" charset="0"/>
              </a:rPr>
              <a:t>a parameter.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An </a:t>
            </a:r>
            <a:r>
              <a:rPr lang="en-US" dirty="0">
                <a:latin typeface="Times New Roman" panose="02020603050405020304" pitchFamily="18" charset="0"/>
                <a:cs typeface="Times New Roman" panose="02020603050405020304" pitchFamily="18" charset="0"/>
              </a:rPr>
              <a:t>example is an elementary data item passed as </a:t>
            </a:r>
            <a:r>
              <a:rPr lang="en-US" dirty="0" smtClean="0">
                <a:latin typeface="Times New Roman" panose="02020603050405020304" pitchFamily="18" charset="0"/>
                <a:cs typeface="Times New Roman" panose="02020603050405020304" pitchFamily="18" charset="0"/>
              </a:rPr>
              <a:t>a parameter </a:t>
            </a:r>
            <a:r>
              <a:rPr lang="en-US" dirty="0">
                <a:latin typeface="Times New Roman" panose="02020603050405020304" pitchFamily="18" charset="0"/>
                <a:cs typeface="Times New Roman" panose="02020603050405020304" pitchFamily="18" charset="0"/>
              </a:rPr>
              <a:t>between two modules, e.g. an integer, a float, a character, etc.</a:t>
            </a:r>
            <a:br>
              <a:rPr lang="en-US" dirty="0">
                <a:latin typeface="Times New Roman" panose="02020603050405020304" pitchFamily="18" charset="0"/>
                <a:cs typeface="Times New Roman" panose="02020603050405020304" pitchFamily="18" charset="0"/>
              </a:rPr>
            </a:b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This </a:t>
            </a:r>
            <a:r>
              <a:rPr lang="en-US" dirty="0">
                <a:latin typeface="Times New Roman" panose="02020603050405020304" pitchFamily="18" charset="0"/>
                <a:cs typeface="Times New Roman" panose="02020603050405020304" pitchFamily="18" charset="0"/>
              </a:rPr>
              <a:t>data item should be problem related and not used for the </a:t>
            </a:r>
            <a:r>
              <a:rPr lang="en-US" dirty="0" smtClean="0">
                <a:latin typeface="Times New Roman" panose="02020603050405020304" pitchFamily="18" charset="0"/>
                <a:cs typeface="Times New Roman" panose="02020603050405020304" pitchFamily="18" charset="0"/>
              </a:rPr>
              <a:t>control purpose.</a:t>
            </a:r>
          </a:p>
          <a:p>
            <a:pPr algn="just"/>
            <a:r>
              <a:rPr lang="en-US" b="1" dirty="0" smtClean="0">
                <a:latin typeface="Times New Roman" panose="02020603050405020304" pitchFamily="18" charset="0"/>
                <a:cs typeface="Times New Roman" panose="02020603050405020304" pitchFamily="18" charset="0"/>
              </a:rPr>
              <a:t>Stamp </a:t>
            </a:r>
            <a:r>
              <a:rPr lang="en-US" b="1" dirty="0">
                <a:latin typeface="Times New Roman" panose="02020603050405020304" pitchFamily="18" charset="0"/>
                <a:cs typeface="Times New Roman" panose="02020603050405020304" pitchFamily="18" charset="0"/>
              </a:rPr>
              <a:t>coupling: </a:t>
            </a:r>
            <a:r>
              <a:rPr lang="en-US" dirty="0">
                <a:latin typeface="Times New Roman" panose="02020603050405020304" pitchFamily="18" charset="0"/>
                <a:cs typeface="Times New Roman" panose="02020603050405020304" pitchFamily="18" charset="0"/>
              </a:rPr>
              <a:t>Two modules are stamp coupled, if they </a:t>
            </a:r>
            <a:r>
              <a:rPr lang="en-US" dirty="0" smtClean="0">
                <a:latin typeface="Times New Roman" panose="02020603050405020304" pitchFamily="18" charset="0"/>
                <a:cs typeface="Times New Roman" panose="02020603050405020304" pitchFamily="18" charset="0"/>
              </a:rPr>
              <a:t>communicate using </a:t>
            </a:r>
            <a:r>
              <a:rPr lang="en-US" dirty="0">
                <a:latin typeface="Times New Roman" panose="02020603050405020304" pitchFamily="18" charset="0"/>
                <a:cs typeface="Times New Roman" panose="02020603050405020304" pitchFamily="18" charset="0"/>
              </a:rPr>
              <a:t>a composite data item such as a record in PASCAL or a structure </a:t>
            </a:r>
            <a:r>
              <a:rPr lang="en-US" dirty="0" smtClean="0">
                <a:latin typeface="Times New Roman" panose="02020603050405020304" pitchFamily="18" charset="0"/>
                <a:cs typeface="Times New Roman" panose="02020603050405020304" pitchFamily="18" charset="0"/>
              </a:rPr>
              <a:t>in C.</a:t>
            </a:r>
          </a:p>
          <a:p>
            <a:pPr marL="0" indent="0" algn="just">
              <a:buNone/>
            </a:pPr>
            <a:r>
              <a:rPr lang="en-US" dirty="0" smtClean="0"/>
              <a:t> </a:t>
            </a:r>
            <a:r>
              <a:rPr lang="en-US" dirty="0"/>
              <a:t/>
            </a:r>
            <a:br>
              <a:rPr lang="en-US" dirty="0"/>
            </a:br>
            <a:endParaRPr lang="en-US" dirty="0"/>
          </a:p>
        </p:txBody>
      </p:sp>
      <p:sp>
        <p:nvSpPr>
          <p:cNvPr id="4" name="Date Placeholder 3"/>
          <p:cNvSpPr>
            <a:spLocks noGrp="1"/>
          </p:cNvSpPr>
          <p:nvPr>
            <p:ph type="dt" sz="half" idx="10"/>
          </p:nvPr>
        </p:nvSpPr>
        <p:spPr/>
        <p:txBody>
          <a:bodyPr/>
          <a:lstStyle/>
          <a:p>
            <a:fld id="{08964609-7659-480F-9145-33D06BD0A751}"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30</a:t>
            </a:fld>
            <a:endParaRPr lang="en-US" dirty="0"/>
          </a:p>
        </p:txBody>
      </p:sp>
    </p:spTree>
    <p:extLst>
      <p:ext uri="{BB962C8B-B14F-4D97-AF65-F5344CB8AC3E}">
        <p14:creationId xmlns:p14="http://schemas.microsoft.com/office/powerpoint/2010/main" val="38999134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23837"/>
            <a:ext cx="3390315" cy="4601183"/>
          </a:xfrm>
        </p:spPr>
        <p:txBody>
          <a:bodyPr/>
          <a:lstStyle/>
          <a:p>
            <a:pPr algn="ctr"/>
            <a:r>
              <a:rPr lang="en-US" b="1" dirty="0" smtClean="0">
                <a:latin typeface="Times New Roman" panose="02020603050405020304" pitchFamily="18" charset="0"/>
                <a:cs typeface="Times New Roman" panose="02020603050405020304" pitchFamily="18" charset="0"/>
              </a:rPr>
              <a:t>Control, Common </a:t>
            </a:r>
            <a:r>
              <a:rPr lang="en-US" b="1" dirty="0">
                <a:latin typeface="Times New Roman" panose="02020603050405020304" pitchFamily="18" charset="0"/>
                <a:cs typeface="Times New Roman" panose="02020603050405020304" pitchFamily="18" charset="0"/>
              </a:rPr>
              <a:t>and </a:t>
            </a:r>
            <a:r>
              <a:rPr lang="en-US" b="1" dirty="0" smtClean="0">
                <a:latin typeface="Times New Roman" panose="02020603050405020304" pitchFamily="18" charset="0"/>
                <a:cs typeface="Times New Roman" panose="02020603050405020304" pitchFamily="18" charset="0"/>
              </a:rPr>
              <a:t> Content Coupling</a:t>
            </a: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b="1" dirty="0">
                <a:latin typeface="Times New Roman" panose="02020603050405020304" pitchFamily="18" charset="0"/>
                <a:cs typeface="Times New Roman" panose="02020603050405020304" pitchFamily="18" charset="0"/>
              </a:rPr>
              <a:t>Control coupling: </a:t>
            </a:r>
            <a:r>
              <a:rPr lang="en-US" dirty="0">
                <a:latin typeface="Times New Roman" panose="02020603050405020304" pitchFamily="18" charset="0"/>
                <a:cs typeface="Times New Roman" panose="02020603050405020304" pitchFamily="18" charset="0"/>
              </a:rPr>
              <a:t>Control coupling exists between two modules, if </a:t>
            </a:r>
            <a:r>
              <a:rPr lang="en-US" dirty="0" smtClean="0">
                <a:latin typeface="Times New Roman" panose="02020603050405020304" pitchFamily="18" charset="0"/>
                <a:cs typeface="Times New Roman" panose="02020603050405020304" pitchFamily="18" charset="0"/>
              </a:rPr>
              <a:t>data from </a:t>
            </a:r>
            <a:r>
              <a:rPr lang="en-US" dirty="0">
                <a:latin typeface="Times New Roman" panose="02020603050405020304" pitchFamily="18" charset="0"/>
                <a:cs typeface="Times New Roman" panose="02020603050405020304" pitchFamily="18" charset="0"/>
              </a:rPr>
              <a:t>one module is used to direct the order of instructions execution </a:t>
            </a:r>
            <a:r>
              <a:rPr lang="en-US" dirty="0" smtClean="0">
                <a:latin typeface="Times New Roman" panose="02020603050405020304" pitchFamily="18" charset="0"/>
                <a:cs typeface="Times New Roman" panose="02020603050405020304" pitchFamily="18" charset="0"/>
              </a:rPr>
              <a:t>in another.</a:t>
            </a:r>
          </a:p>
          <a:p>
            <a:pPr algn="just"/>
            <a:r>
              <a:rPr lang="en-US" b="1" dirty="0">
                <a:latin typeface="Times New Roman" panose="02020603050405020304" pitchFamily="18" charset="0"/>
                <a:cs typeface="Times New Roman" panose="02020603050405020304" pitchFamily="18" charset="0"/>
              </a:rPr>
              <a:t>Common coupling: </a:t>
            </a:r>
            <a:r>
              <a:rPr lang="en-US" dirty="0">
                <a:latin typeface="Times New Roman" panose="02020603050405020304" pitchFamily="18" charset="0"/>
                <a:cs typeface="Times New Roman" panose="02020603050405020304" pitchFamily="18" charset="0"/>
              </a:rPr>
              <a:t>Two modules are common coupled, if they </a:t>
            </a:r>
            <a:r>
              <a:rPr lang="en-US" dirty="0" smtClean="0">
                <a:latin typeface="Times New Roman" panose="02020603050405020304" pitchFamily="18" charset="0"/>
                <a:cs typeface="Times New Roman" panose="02020603050405020304" pitchFamily="18" charset="0"/>
              </a:rPr>
              <a:t>share data </a:t>
            </a:r>
            <a:r>
              <a:rPr lang="en-US" dirty="0">
                <a:latin typeface="Times New Roman" panose="02020603050405020304" pitchFamily="18" charset="0"/>
                <a:cs typeface="Times New Roman" panose="02020603050405020304" pitchFamily="18" charset="0"/>
              </a:rPr>
              <a:t>through some global data items. </a:t>
            </a:r>
            <a:endParaRPr lang="en-US" dirty="0" smtClean="0">
              <a:latin typeface="Times New Roman" panose="02020603050405020304" pitchFamily="18" charset="0"/>
              <a:cs typeface="Times New Roman" panose="02020603050405020304" pitchFamily="18" charset="0"/>
            </a:endParaRPr>
          </a:p>
          <a:p>
            <a:pPr algn="just"/>
            <a:r>
              <a:rPr lang="en-US" b="1" dirty="0" smtClean="0">
                <a:latin typeface="Times New Roman" panose="02020603050405020304" pitchFamily="18" charset="0"/>
                <a:cs typeface="Times New Roman" panose="02020603050405020304" pitchFamily="18" charset="0"/>
              </a:rPr>
              <a:t>Content </a:t>
            </a:r>
            <a:r>
              <a:rPr lang="en-US" b="1" dirty="0">
                <a:latin typeface="Times New Roman" panose="02020603050405020304" pitchFamily="18" charset="0"/>
                <a:cs typeface="Times New Roman" panose="02020603050405020304" pitchFamily="18" charset="0"/>
              </a:rPr>
              <a:t>coupling: </a:t>
            </a:r>
            <a:r>
              <a:rPr lang="en-US" dirty="0">
                <a:latin typeface="Times New Roman" panose="02020603050405020304" pitchFamily="18" charset="0"/>
                <a:cs typeface="Times New Roman" panose="02020603050405020304" pitchFamily="18" charset="0"/>
              </a:rPr>
              <a:t>Content coupling exists between two modules, if </a:t>
            </a:r>
            <a:r>
              <a:rPr lang="en-US" dirty="0" smtClean="0">
                <a:latin typeface="Times New Roman" panose="02020603050405020304" pitchFamily="18" charset="0"/>
                <a:cs typeface="Times New Roman" panose="02020603050405020304" pitchFamily="18" charset="0"/>
              </a:rPr>
              <a:t>they share </a:t>
            </a:r>
            <a:r>
              <a:rPr lang="en-US" dirty="0">
                <a:latin typeface="Times New Roman" panose="02020603050405020304" pitchFamily="18" charset="0"/>
                <a:cs typeface="Times New Roman" panose="02020603050405020304" pitchFamily="18" charset="0"/>
              </a:rPr>
              <a:t>code, e.g. a branch from one module into another module</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t> </a:t>
            </a:r>
            <a:r>
              <a:rPr lang="en-US" dirty="0"/>
              <a:t/>
            </a:r>
            <a:br>
              <a:rPr lang="en-US" dirty="0"/>
            </a:br>
            <a:endParaRPr lang="en-US" dirty="0"/>
          </a:p>
        </p:txBody>
      </p:sp>
      <p:sp>
        <p:nvSpPr>
          <p:cNvPr id="4" name="Date Placeholder 3"/>
          <p:cNvSpPr>
            <a:spLocks noGrp="1"/>
          </p:cNvSpPr>
          <p:nvPr>
            <p:ph type="dt" sz="half" idx="10"/>
          </p:nvPr>
        </p:nvSpPr>
        <p:spPr/>
        <p:txBody>
          <a:bodyPr/>
          <a:lstStyle/>
          <a:p>
            <a:fld id="{DF5EC063-8D79-4A4A-B54C-BD470D83B9EC}"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31</a:t>
            </a:fld>
            <a:endParaRPr lang="en-US" dirty="0"/>
          </a:p>
        </p:txBody>
      </p:sp>
    </p:spTree>
    <p:extLst>
      <p:ext uri="{BB962C8B-B14F-4D97-AF65-F5344CB8AC3E}">
        <p14:creationId xmlns:p14="http://schemas.microsoft.com/office/powerpoint/2010/main" val="195120908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Information Hiding</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The fundamental of Information hiding suggests that modules can be characterized by the design decisions that protect from the others, i.e., </a:t>
            </a:r>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other words, modules should be specified that data include within a module is inaccessible to other modules that do not need for such information.</a:t>
            </a:r>
          </a:p>
          <a:p>
            <a:pPr algn="just"/>
            <a:r>
              <a:rPr lang="en-US" dirty="0">
                <a:latin typeface="Times New Roman" panose="02020603050405020304" pitchFamily="18" charset="0"/>
                <a:cs typeface="Times New Roman" panose="02020603050405020304" pitchFamily="18" charset="0"/>
              </a:rPr>
              <a:t>The use of information hiding as design criteria for modular system provides the most significant benefits when modifications are required during </a:t>
            </a:r>
            <a:r>
              <a:rPr lang="en-US" dirty="0" smtClean="0">
                <a:latin typeface="Times New Roman" panose="02020603050405020304" pitchFamily="18" charset="0"/>
                <a:cs typeface="Times New Roman" panose="02020603050405020304" pitchFamily="18" charset="0"/>
              </a:rPr>
              <a:t>testing </a:t>
            </a:r>
            <a:r>
              <a:rPr lang="en-US" dirty="0">
                <a:latin typeface="Times New Roman" panose="02020603050405020304" pitchFamily="18" charset="0"/>
                <a:cs typeface="Times New Roman" panose="02020603050405020304" pitchFamily="18" charset="0"/>
              </a:rPr>
              <a:t>and later during software maintenance.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This </a:t>
            </a:r>
            <a:r>
              <a:rPr lang="en-US" dirty="0">
                <a:latin typeface="Times New Roman" panose="02020603050405020304" pitchFamily="18" charset="0"/>
                <a:cs typeface="Times New Roman" panose="02020603050405020304" pitchFamily="18" charset="0"/>
              </a:rPr>
              <a:t>is because as most data and procedures are hidden from other parts of the software, inadvertent errors introduced during modifications are less likely to propagate to different locations within the software.</a:t>
            </a:r>
          </a:p>
          <a:p>
            <a:endParaRPr lang="en-US" dirty="0"/>
          </a:p>
        </p:txBody>
      </p:sp>
      <p:sp>
        <p:nvSpPr>
          <p:cNvPr id="4" name="Date Placeholder 3"/>
          <p:cNvSpPr>
            <a:spLocks noGrp="1"/>
          </p:cNvSpPr>
          <p:nvPr>
            <p:ph type="dt" sz="half" idx="10"/>
          </p:nvPr>
        </p:nvSpPr>
        <p:spPr/>
        <p:txBody>
          <a:bodyPr/>
          <a:lstStyle/>
          <a:p>
            <a:fld id="{1DBC2747-9C64-4AFC-AAB7-0DBEF7811C71}"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32</a:t>
            </a:fld>
            <a:endParaRPr lang="en-US" dirty="0"/>
          </a:p>
        </p:txBody>
      </p:sp>
    </p:spTree>
    <p:extLst>
      <p:ext uri="{BB962C8B-B14F-4D97-AF65-F5344CB8AC3E}">
        <p14:creationId xmlns:p14="http://schemas.microsoft.com/office/powerpoint/2010/main" val="3038535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Strategy of Design</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A good system design strategy is to organize the program modules in such a method that are easy to develop and </a:t>
            </a:r>
            <a:r>
              <a:rPr lang="en-US" dirty="0" smtClean="0">
                <a:latin typeface="Times New Roman" panose="02020603050405020304" pitchFamily="18" charset="0"/>
                <a:cs typeface="Times New Roman" panose="02020603050405020304" pitchFamily="18" charset="0"/>
              </a:rPr>
              <a:t>change</a:t>
            </a:r>
            <a:r>
              <a:rPr lang="en-US" dirty="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Structured </a:t>
            </a:r>
            <a:r>
              <a:rPr lang="en-US" dirty="0">
                <a:latin typeface="Times New Roman" panose="02020603050405020304" pitchFamily="18" charset="0"/>
                <a:cs typeface="Times New Roman" panose="02020603050405020304" pitchFamily="18" charset="0"/>
              </a:rPr>
              <a:t>design methods help developers to deal with the size and complexity of programs. Analysts generate instructions for the developers about how code should be composed and how pieces of code should fit together to form a program.</a:t>
            </a:r>
          </a:p>
          <a:p>
            <a:pPr algn="just"/>
            <a:r>
              <a:rPr lang="en-US" dirty="0">
                <a:latin typeface="Times New Roman" panose="02020603050405020304" pitchFamily="18" charset="0"/>
                <a:cs typeface="Times New Roman" panose="02020603050405020304" pitchFamily="18" charset="0"/>
              </a:rPr>
              <a:t>To design a system, there are two possible approaches:</a:t>
            </a:r>
          </a:p>
          <a:p>
            <a:pPr algn="just"/>
            <a:r>
              <a:rPr lang="en-US" dirty="0">
                <a:latin typeface="Times New Roman" panose="02020603050405020304" pitchFamily="18" charset="0"/>
                <a:cs typeface="Times New Roman" panose="02020603050405020304" pitchFamily="18" charset="0"/>
              </a:rPr>
              <a:t>Top-down Approach</a:t>
            </a:r>
          </a:p>
          <a:p>
            <a:pPr algn="just"/>
            <a:r>
              <a:rPr lang="en-US" dirty="0">
                <a:latin typeface="Times New Roman" panose="02020603050405020304" pitchFamily="18" charset="0"/>
                <a:cs typeface="Times New Roman" panose="02020603050405020304" pitchFamily="18" charset="0"/>
              </a:rPr>
              <a:t>Bottom-up Approach</a:t>
            </a:r>
          </a:p>
          <a:p>
            <a:endParaRPr lang="en-US" dirty="0"/>
          </a:p>
        </p:txBody>
      </p:sp>
      <p:sp>
        <p:nvSpPr>
          <p:cNvPr id="4" name="Date Placeholder 3"/>
          <p:cNvSpPr>
            <a:spLocks noGrp="1"/>
          </p:cNvSpPr>
          <p:nvPr>
            <p:ph type="dt" sz="half" idx="10"/>
          </p:nvPr>
        </p:nvSpPr>
        <p:spPr/>
        <p:txBody>
          <a:bodyPr/>
          <a:lstStyle/>
          <a:p>
            <a:fld id="{B32CA201-7208-4AF3-9E8E-090CE23E015F}"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33</a:t>
            </a:fld>
            <a:endParaRPr lang="en-US" dirty="0"/>
          </a:p>
        </p:txBody>
      </p:sp>
    </p:spTree>
    <p:extLst>
      <p:ext uri="{BB962C8B-B14F-4D97-AF65-F5344CB8AC3E}">
        <p14:creationId xmlns:p14="http://schemas.microsoft.com/office/powerpoint/2010/main" val="326804968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Top-down Approach</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19526" y="2572601"/>
            <a:ext cx="4829849" cy="2642967"/>
          </a:xfrm>
        </p:spPr>
      </p:pic>
      <p:sp>
        <p:nvSpPr>
          <p:cNvPr id="4" name="Date Placeholder 3"/>
          <p:cNvSpPr>
            <a:spLocks noGrp="1"/>
          </p:cNvSpPr>
          <p:nvPr>
            <p:ph type="dt" sz="half" idx="10"/>
          </p:nvPr>
        </p:nvSpPr>
        <p:spPr/>
        <p:txBody>
          <a:bodyPr/>
          <a:lstStyle/>
          <a:p>
            <a:fld id="{75DC16A9-3111-4167-916B-20F93FB864D6}"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34</a:t>
            </a:fld>
            <a:endParaRPr lang="en-US" dirty="0"/>
          </a:p>
        </p:txBody>
      </p:sp>
      <p:sp>
        <p:nvSpPr>
          <p:cNvPr id="7" name="Rectangle 6"/>
          <p:cNvSpPr/>
          <p:nvPr/>
        </p:nvSpPr>
        <p:spPr>
          <a:xfrm>
            <a:off x="4086451" y="811964"/>
            <a:ext cx="6096000" cy="923330"/>
          </a:xfrm>
          <a:prstGeom prst="rect">
            <a:avLst/>
          </a:prstGeom>
        </p:spPr>
        <p:txBody>
          <a:bodyPr>
            <a:spAutoFit/>
          </a:bodyPr>
          <a:lstStyle/>
          <a:p>
            <a:pPr algn="just"/>
            <a:r>
              <a:rPr lang="en-US" dirty="0">
                <a:latin typeface="Times New Roman" panose="02020603050405020304" pitchFamily="18" charset="0"/>
                <a:cs typeface="Times New Roman" panose="02020603050405020304" pitchFamily="18" charset="0"/>
              </a:rPr>
              <a:t>This approach starts with the identification of the main components and then decomposing them into their more detailed sub-components.</a:t>
            </a:r>
          </a:p>
        </p:txBody>
      </p:sp>
    </p:spTree>
    <p:extLst>
      <p:ext uri="{BB962C8B-B14F-4D97-AF65-F5344CB8AC3E}">
        <p14:creationId xmlns:p14="http://schemas.microsoft.com/office/powerpoint/2010/main" val="375736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down)">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Bottom-up Approach</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05002" y="2666782"/>
            <a:ext cx="4810796" cy="2495898"/>
          </a:xfrm>
        </p:spPr>
      </p:pic>
      <p:sp>
        <p:nvSpPr>
          <p:cNvPr id="4" name="Date Placeholder 3"/>
          <p:cNvSpPr>
            <a:spLocks noGrp="1"/>
          </p:cNvSpPr>
          <p:nvPr>
            <p:ph type="dt" sz="half" idx="10"/>
          </p:nvPr>
        </p:nvSpPr>
        <p:spPr/>
        <p:txBody>
          <a:bodyPr/>
          <a:lstStyle/>
          <a:p>
            <a:fld id="{73594610-E9DA-44E1-9264-D9A675401D17}"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35</a:t>
            </a:fld>
            <a:endParaRPr lang="en-US" dirty="0"/>
          </a:p>
        </p:txBody>
      </p:sp>
      <p:sp>
        <p:nvSpPr>
          <p:cNvPr id="7" name="Rectangle 6"/>
          <p:cNvSpPr/>
          <p:nvPr/>
        </p:nvSpPr>
        <p:spPr>
          <a:xfrm>
            <a:off x="3962400" y="877277"/>
            <a:ext cx="6096000" cy="923330"/>
          </a:xfrm>
          <a:prstGeom prst="rect">
            <a:avLst/>
          </a:prstGeom>
        </p:spPr>
        <p:txBody>
          <a:bodyPr>
            <a:spAutoFit/>
          </a:bodyPr>
          <a:lstStyle/>
          <a:p>
            <a:pPr algn="just"/>
            <a:r>
              <a:rPr lang="en-US" dirty="0">
                <a:latin typeface="Times New Roman" panose="02020603050405020304" pitchFamily="18" charset="0"/>
                <a:cs typeface="Times New Roman" panose="02020603050405020304" pitchFamily="18" charset="0"/>
              </a:rPr>
              <a:t>A bottom-up approach begins with the lower details and moves towards up the hierarchy, as shown in fig. This approach is suitable in case of an existing system.</a:t>
            </a:r>
          </a:p>
        </p:txBody>
      </p:sp>
    </p:spTree>
    <p:extLst>
      <p:ext uri="{BB962C8B-B14F-4D97-AF65-F5344CB8AC3E}">
        <p14:creationId xmlns:p14="http://schemas.microsoft.com/office/powerpoint/2010/main" val="182646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80">
                                          <p:stCondLst>
                                            <p:cond delay="0"/>
                                          </p:stCondLst>
                                        </p:cTn>
                                        <p:tgtEl>
                                          <p:spTgt spid="7"/>
                                        </p:tgtEl>
                                      </p:cBhvr>
                                    </p:animEffect>
                                    <p:anim calcmode="lin" valueType="num">
                                      <p:cBhvr>
                                        <p:cTn id="1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8" dur="26">
                                          <p:stCondLst>
                                            <p:cond delay="650"/>
                                          </p:stCondLst>
                                        </p:cTn>
                                        <p:tgtEl>
                                          <p:spTgt spid="7"/>
                                        </p:tgtEl>
                                      </p:cBhvr>
                                      <p:to x="100000" y="60000"/>
                                    </p:animScale>
                                    <p:animScale>
                                      <p:cBhvr>
                                        <p:cTn id="19" dur="166" decel="50000">
                                          <p:stCondLst>
                                            <p:cond delay="676"/>
                                          </p:stCondLst>
                                        </p:cTn>
                                        <p:tgtEl>
                                          <p:spTgt spid="7"/>
                                        </p:tgtEl>
                                      </p:cBhvr>
                                      <p:to x="100000" y="100000"/>
                                    </p:animScale>
                                    <p:animScale>
                                      <p:cBhvr>
                                        <p:cTn id="20" dur="26">
                                          <p:stCondLst>
                                            <p:cond delay="1312"/>
                                          </p:stCondLst>
                                        </p:cTn>
                                        <p:tgtEl>
                                          <p:spTgt spid="7"/>
                                        </p:tgtEl>
                                      </p:cBhvr>
                                      <p:to x="100000" y="80000"/>
                                    </p:animScale>
                                    <p:animScale>
                                      <p:cBhvr>
                                        <p:cTn id="21" dur="166" decel="50000">
                                          <p:stCondLst>
                                            <p:cond delay="1338"/>
                                          </p:stCondLst>
                                        </p:cTn>
                                        <p:tgtEl>
                                          <p:spTgt spid="7"/>
                                        </p:tgtEl>
                                      </p:cBhvr>
                                      <p:to x="100000" y="100000"/>
                                    </p:animScale>
                                    <p:animScale>
                                      <p:cBhvr>
                                        <p:cTn id="22" dur="26">
                                          <p:stCondLst>
                                            <p:cond delay="1642"/>
                                          </p:stCondLst>
                                        </p:cTn>
                                        <p:tgtEl>
                                          <p:spTgt spid="7"/>
                                        </p:tgtEl>
                                      </p:cBhvr>
                                      <p:to x="100000" y="90000"/>
                                    </p:animScale>
                                    <p:animScale>
                                      <p:cBhvr>
                                        <p:cTn id="23" dur="166" decel="50000">
                                          <p:stCondLst>
                                            <p:cond delay="1668"/>
                                          </p:stCondLst>
                                        </p:cTn>
                                        <p:tgtEl>
                                          <p:spTgt spid="7"/>
                                        </p:tgtEl>
                                      </p:cBhvr>
                                      <p:to x="100000" y="100000"/>
                                    </p:animScale>
                                    <p:animScale>
                                      <p:cBhvr>
                                        <p:cTn id="24" dur="26">
                                          <p:stCondLst>
                                            <p:cond delay="1808"/>
                                          </p:stCondLst>
                                        </p:cTn>
                                        <p:tgtEl>
                                          <p:spTgt spid="7"/>
                                        </p:tgtEl>
                                      </p:cBhvr>
                                      <p:to x="100000" y="95000"/>
                                    </p:animScale>
                                    <p:animScale>
                                      <p:cBhvr>
                                        <p:cTn id="25"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Structured Analysis</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Structured analysis is used to carry out the top-down </a:t>
            </a:r>
            <a:r>
              <a:rPr lang="en-US" dirty="0" smtClean="0">
                <a:latin typeface="Times New Roman" panose="02020603050405020304" pitchFamily="18" charset="0"/>
                <a:cs typeface="Times New Roman" panose="02020603050405020304" pitchFamily="18" charset="0"/>
              </a:rPr>
              <a:t>decomposition </a:t>
            </a:r>
            <a:r>
              <a:rPr lang="en-US" dirty="0">
                <a:latin typeface="Times New Roman" panose="02020603050405020304" pitchFamily="18" charset="0"/>
                <a:cs typeface="Times New Roman" panose="02020603050405020304" pitchFamily="18" charset="0"/>
              </a:rPr>
              <a:t>of a set </a:t>
            </a:r>
            <a:r>
              <a:rPr lang="en-US" dirty="0" smtClean="0">
                <a:latin typeface="Times New Roman" panose="02020603050405020304" pitchFamily="18" charset="0"/>
                <a:cs typeface="Times New Roman" panose="02020603050405020304" pitchFamily="18" charset="0"/>
              </a:rPr>
              <a:t>of high-level </a:t>
            </a:r>
            <a:r>
              <a:rPr lang="en-US" dirty="0">
                <a:latin typeface="Times New Roman" panose="02020603050405020304" pitchFamily="18" charset="0"/>
                <a:cs typeface="Times New Roman" panose="02020603050405020304" pitchFamily="18" charset="0"/>
              </a:rPr>
              <a:t>functions depicted in the problem description and to represent </a:t>
            </a:r>
            <a:r>
              <a:rPr lang="en-US" dirty="0" smtClean="0">
                <a:latin typeface="Times New Roman" panose="02020603050405020304" pitchFamily="18" charset="0"/>
                <a:cs typeface="Times New Roman" panose="02020603050405020304" pitchFamily="18" charset="0"/>
              </a:rPr>
              <a:t>them graphically</a:t>
            </a:r>
            <a:r>
              <a:rPr lang="en-US" dirty="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During </a:t>
            </a:r>
            <a:r>
              <a:rPr lang="en-US" dirty="0">
                <a:latin typeface="Times New Roman" panose="02020603050405020304" pitchFamily="18" charset="0"/>
                <a:cs typeface="Times New Roman" panose="02020603050405020304" pitchFamily="18" charset="0"/>
              </a:rPr>
              <a:t>structured analysis, functional decomposition of the system </a:t>
            </a:r>
            <a:r>
              <a:rPr lang="en-US" dirty="0" smtClean="0">
                <a:latin typeface="Times New Roman" panose="02020603050405020304" pitchFamily="18" charset="0"/>
                <a:cs typeface="Times New Roman" panose="02020603050405020304" pitchFamily="18" charset="0"/>
              </a:rPr>
              <a:t>is achieved</a:t>
            </a:r>
            <a:r>
              <a:rPr lang="en-US" dirty="0">
                <a:latin typeface="Times New Roman" panose="02020603050405020304" pitchFamily="18" charset="0"/>
                <a:cs typeface="Times New Roman" panose="02020603050405020304" pitchFamily="18" charset="0"/>
              </a:rPr>
              <a:t>. That is, each function that the system performs is analyzed </a:t>
            </a:r>
            <a:r>
              <a:rPr lang="en-US" dirty="0" smtClean="0">
                <a:latin typeface="Times New Roman" panose="02020603050405020304" pitchFamily="18" charset="0"/>
                <a:cs typeface="Times New Roman" panose="02020603050405020304" pitchFamily="18" charset="0"/>
              </a:rPr>
              <a:t>and hierarchically </a:t>
            </a:r>
            <a:r>
              <a:rPr lang="en-US" dirty="0">
                <a:latin typeface="Times New Roman" panose="02020603050405020304" pitchFamily="18" charset="0"/>
                <a:cs typeface="Times New Roman" panose="02020603050405020304" pitchFamily="18" charset="0"/>
              </a:rPr>
              <a:t>decomposed into more detailed functions. </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Structured analysis technique </a:t>
            </a:r>
            <a:r>
              <a:rPr lang="en-US" dirty="0">
                <a:latin typeface="Times New Roman" panose="02020603050405020304" pitchFamily="18" charset="0"/>
                <a:cs typeface="Times New Roman" panose="02020603050405020304" pitchFamily="18" charset="0"/>
              </a:rPr>
              <a:t>is based on the following essential underlying principles:</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Top-down decomposition approach.</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Divide and conquer principle. Each function is decomposed</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independently.</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Graphical representation of the analysis results using Data Flow </a:t>
            </a:r>
            <a:r>
              <a:rPr lang="en-US" dirty="0" smtClean="0">
                <a:latin typeface="Times New Roman" panose="02020603050405020304" pitchFamily="18" charset="0"/>
                <a:cs typeface="Times New Roman" panose="02020603050405020304" pitchFamily="18" charset="0"/>
              </a:rPr>
              <a:t>Diagrams (</a:t>
            </a:r>
            <a:r>
              <a:rPr lang="en-US" dirty="0">
                <a:latin typeface="Times New Roman" panose="02020603050405020304" pitchFamily="18" charset="0"/>
                <a:cs typeface="Times New Roman" panose="02020603050405020304" pitchFamily="18" charset="0"/>
              </a:rPr>
              <a:t>DFDs).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3563953-2F62-4215-8C38-9CCF2C051946}"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36</a:t>
            </a:fld>
            <a:endParaRPr lang="en-US" dirty="0"/>
          </a:p>
        </p:txBody>
      </p:sp>
    </p:spTree>
    <p:extLst>
      <p:ext uri="{BB962C8B-B14F-4D97-AF65-F5344CB8AC3E}">
        <p14:creationId xmlns:p14="http://schemas.microsoft.com/office/powerpoint/2010/main" val="200778029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Importance of DFDs in a </a:t>
            </a:r>
            <a:r>
              <a:rPr lang="en-US" b="1" dirty="0" smtClean="0">
                <a:latin typeface="Times New Roman" panose="02020603050405020304" pitchFamily="18" charset="0"/>
                <a:cs typeface="Times New Roman" panose="02020603050405020304" pitchFamily="18" charset="0"/>
              </a:rPr>
              <a:t>Good Software Design </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main reason why the DFD technique is so popular is probably because </a:t>
            </a:r>
            <a:r>
              <a:rPr lang="en-US" dirty="0" smtClean="0">
                <a:latin typeface="Times New Roman" panose="02020603050405020304" pitchFamily="18" charset="0"/>
                <a:cs typeface="Times New Roman" panose="02020603050405020304" pitchFamily="18" charset="0"/>
              </a:rPr>
              <a:t>of the </a:t>
            </a:r>
            <a:r>
              <a:rPr lang="en-US" dirty="0">
                <a:latin typeface="Times New Roman" panose="02020603050405020304" pitchFamily="18" charset="0"/>
                <a:cs typeface="Times New Roman" panose="02020603050405020304" pitchFamily="18" charset="0"/>
              </a:rPr>
              <a:t>fact that DFD is a very simple formalism – it is simple to understand and use. </a:t>
            </a:r>
            <a:endParaRPr lang="en-US"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Starting with a set of high-level functions that a system performs, a DFD model </a:t>
            </a:r>
            <a:r>
              <a:rPr lang="en-US" dirty="0" smtClean="0">
                <a:latin typeface="Times New Roman" panose="02020603050405020304" pitchFamily="18" charset="0"/>
                <a:cs typeface="Times New Roman" panose="02020603050405020304" pitchFamily="18" charset="0"/>
              </a:rPr>
              <a:t>hierarchically represents all sub-functions.</a:t>
            </a:r>
          </a:p>
          <a:p>
            <a:r>
              <a:rPr lang="en-US" dirty="0">
                <a:latin typeface="Times New Roman" panose="02020603050405020304" pitchFamily="18" charset="0"/>
                <a:cs typeface="Times New Roman" panose="02020603050405020304" pitchFamily="18" charset="0"/>
              </a:rPr>
              <a:t>The data flow </a:t>
            </a:r>
            <a:r>
              <a:rPr lang="en-US" dirty="0" smtClean="0">
                <a:latin typeface="Times New Roman" panose="02020603050405020304" pitchFamily="18" charset="0"/>
                <a:cs typeface="Times New Roman" panose="02020603050405020304" pitchFamily="18" charset="0"/>
              </a:rPr>
              <a:t>diagramming technique </a:t>
            </a:r>
            <a:r>
              <a:rPr lang="en-US" dirty="0">
                <a:latin typeface="Times New Roman" panose="02020603050405020304" pitchFamily="18" charset="0"/>
                <a:cs typeface="Times New Roman" panose="02020603050405020304" pitchFamily="18" charset="0"/>
              </a:rPr>
              <a:t>also follows a very simple set of intuitive concepts and rules. DFD </a:t>
            </a:r>
            <a:r>
              <a:rPr lang="en-US" dirty="0" smtClean="0">
                <a:latin typeface="Times New Roman" panose="02020603050405020304" pitchFamily="18" charset="0"/>
                <a:cs typeface="Times New Roman" panose="02020603050405020304" pitchFamily="18" charset="0"/>
              </a:rPr>
              <a:t>is an </a:t>
            </a:r>
            <a:r>
              <a:rPr lang="en-US" dirty="0">
                <a:latin typeface="Times New Roman" panose="02020603050405020304" pitchFamily="18" charset="0"/>
                <a:cs typeface="Times New Roman" panose="02020603050405020304" pitchFamily="18" charset="0"/>
              </a:rPr>
              <a:t>elegant modeling technique that turns out to be useful not only to </a:t>
            </a:r>
            <a:r>
              <a:rPr lang="en-US" dirty="0" smtClean="0">
                <a:latin typeface="Times New Roman" panose="02020603050405020304" pitchFamily="18" charset="0"/>
                <a:cs typeface="Times New Roman" panose="02020603050405020304" pitchFamily="18" charset="0"/>
              </a:rPr>
              <a:t>represent the </a:t>
            </a:r>
            <a:r>
              <a:rPr lang="en-US" dirty="0">
                <a:latin typeface="Times New Roman" panose="02020603050405020304" pitchFamily="18" charset="0"/>
                <a:cs typeface="Times New Roman" panose="02020603050405020304" pitchFamily="18" charset="0"/>
              </a:rPr>
              <a:t>results of structured analysis of a software problem, but also for several </a:t>
            </a:r>
            <a:r>
              <a:rPr lang="en-US" dirty="0" smtClean="0">
                <a:latin typeface="Times New Roman" panose="02020603050405020304" pitchFamily="18" charset="0"/>
                <a:cs typeface="Times New Roman" panose="02020603050405020304" pitchFamily="18" charset="0"/>
              </a:rPr>
              <a:t>other applications </a:t>
            </a:r>
            <a:r>
              <a:rPr lang="en-US" dirty="0">
                <a:latin typeface="Times New Roman" panose="02020603050405020304" pitchFamily="18" charset="0"/>
                <a:cs typeface="Times New Roman" panose="02020603050405020304" pitchFamily="18" charset="0"/>
              </a:rPr>
              <a:t>such as showing the flow of documents or items in an organization. </a:t>
            </a:r>
            <a:br>
              <a:rPr lang="en-US" dirty="0">
                <a:latin typeface="Times New Roman" panose="02020603050405020304" pitchFamily="18" charset="0"/>
                <a:cs typeface="Times New Roman" panose="02020603050405020304" pitchFamily="18" charset="0"/>
              </a:rPr>
            </a:br>
            <a:r>
              <a:rPr lang="en-US" dirty="0"/>
              <a:t/>
            </a:r>
            <a:br>
              <a:rPr lang="en-US" dirty="0"/>
            </a:br>
            <a:r>
              <a:rPr lang="en-US" dirty="0"/>
              <a:t/>
            </a:r>
            <a:br>
              <a:rPr lang="en-US" dirty="0"/>
            </a:br>
            <a:endParaRPr lang="en-US" dirty="0"/>
          </a:p>
        </p:txBody>
      </p:sp>
      <p:sp>
        <p:nvSpPr>
          <p:cNvPr id="4" name="Date Placeholder 3"/>
          <p:cNvSpPr>
            <a:spLocks noGrp="1"/>
          </p:cNvSpPr>
          <p:nvPr>
            <p:ph type="dt" sz="half" idx="10"/>
          </p:nvPr>
        </p:nvSpPr>
        <p:spPr/>
        <p:txBody>
          <a:bodyPr/>
          <a:lstStyle/>
          <a:p>
            <a:fld id="{89B34444-D856-4CD9-ACB4-188481FD4036}"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37</a:t>
            </a:fld>
            <a:endParaRPr lang="en-US" dirty="0"/>
          </a:p>
        </p:txBody>
      </p:sp>
    </p:spTree>
    <p:extLst>
      <p:ext uri="{BB962C8B-B14F-4D97-AF65-F5344CB8AC3E}">
        <p14:creationId xmlns:p14="http://schemas.microsoft.com/office/powerpoint/2010/main" val="106241820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rt 1"/>
          <p:cNvSpPr/>
          <p:nvPr/>
        </p:nvSpPr>
        <p:spPr>
          <a:xfrm>
            <a:off x="9978076" y="3847706"/>
            <a:ext cx="464279" cy="464279"/>
          </a:xfrm>
          <a:prstGeom prst="hear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Heart 4"/>
          <p:cNvSpPr/>
          <p:nvPr/>
        </p:nvSpPr>
        <p:spPr>
          <a:xfrm>
            <a:off x="2114465" y="2797306"/>
            <a:ext cx="411480" cy="411480"/>
          </a:xfrm>
          <a:prstGeom prst="hear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Heart 6"/>
          <p:cNvSpPr/>
          <p:nvPr/>
        </p:nvSpPr>
        <p:spPr>
          <a:xfrm>
            <a:off x="9671098" y="3665388"/>
            <a:ext cx="306978" cy="306978"/>
          </a:xfrm>
          <a:prstGeom prst="hear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2114465" y="2679172"/>
            <a:ext cx="7710122" cy="1972433"/>
          </a:xfrm>
          <a:custGeom>
            <a:avLst/>
            <a:gdLst/>
            <a:ahLst/>
            <a:cxnLst/>
            <a:rect l="l" t="t" r="r" b="b"/>
            <a:pathLst>
              <a:path w="7710122" h="1972433">
                <a:moveTo>
                  <a:pt x="2319975" y="911697"/>
                </a:moveTo>
                <a:cubicBezTo>
                  <a:pt x="2256934" y="911697"/>
                  <a:pt x="2174192" y="973368"/>
                  <a:pt x="2071750" y="1096709"/>
                </a:cubicBezTo>
                <a:cubicBezTo>
                  <a:pt x="1969309" y="1220051"/>
                  <a:pt x="1918088" y="1319752"/>
                  <a:pt x="1918088" y="1395812"/>
                </a:cubicBezTo>
                <a:cubicBezTo>
                  <a:pt x="1918088" y="1440352"/>
                  <a:pt x="1937960" y="1462622"/>
                  <a:pt x="1977703" y="1462622"/>
                </a:cubicBezTo>
                <a:cubicBezTo>
                  <a:pt x="2024983" y="1462622"/>
                  <a:pt x="2106868" y="1384163"/>
                  <a:pt x="2223357" y="1227246"/>
                </a:cubicBezTo>
                <a:cubicBezTo>
                  <a:pt x="2318604" y="1098422"/>
                  <a:pt x="2366228" y="1010028"/>
                  <a:pt x="2366228" y="962062"/>
                </a:cubicBezTo>
                <a:cubicBezTo>
                  <a:pt x="2366228" y="928486"/>
                  <a:pt x="2350810" y="911697"/>
                  <a:pt x="2319975" y="911697"/>
                </a:cubicBezTo>
                <a:close/>
                <a:moveTo>
                  <a:pt x="6808100" y="909642"/>
                </a:moveTo>
                <a:cubicBezTo>
                  <a:pt x="6745744" y="909642"/>
                  <a:pt x="6669683" y="969257"/>
                  <a:pt x="6579919" y="1088487"/>
                </a:cubicBezTo>
                <a:cubicBezTo>
                  <a:pt x="6490154" y="1207717"/>
                  <a:pt x="6445271" y="1308103"/>
                  <a:pt x="6445271" y="1389645"/>
                </a:cubicBezTo>
                <a:cubicBezTo>
                  <a:pt x="6445271" y="1436926"/>
                  <a:pt x="6467883" y="1460566"/>
                  <a:pt x="6513109" y="1460566"/>
                </a:cubicBezTo>
                <a:cubicBezTo>
                  <a:pt x="6587113" y="1460566"/>
                  <a:pt x="6667971" y="1399581"/>
                  <a:pt x="6755680" y="1277610"/>
                </a:cubicBezTo>
                <a:cubicBezTo>
                  <a:pt x="6735809" y="1255683"/>
                  <a:pt x="6725873" y="1233070"/>
                  <a:pt x="6725873" y="1209772"/>
                </a:cubicBezTo>
                <a:cubicBezTo>
                  <a:pt x="6725873" y="1176196"/>
                  <a:pt x="6739235" y="1141592"/>
                  <a:pt x="6765959" y="1105960"/>
                </a:cubicBezTo>
                <a:cubicBezTo>
                  <a:pt x="6792683" y="1070328"/>
                  <a:pt x="6818721" y="1052512"/>
                  <a:pt x="6844075" y="1052512"/>
                </a:cubicBezTo>
                <a:cubicBezTo>
                  <a:pt x="6855039" y="1052512"/>
                  <a:pt x="6862576" y="1059364"/>
                  <a:pt x="6866687" y="1073069"/>
                </a:cubicBezTo>
                <a:cubicBezTo>
                  <a:pt x="6877651" y="1049086"/>
                  <a:pt x="6883133" y="1022362"/>
                  <a:pt x="6883133" y="992897"/>
                </a:cubicBezTo>
                <a:cubicBezTo>
                  <a:pt x="6883133" y="937394"/>
                  <a:pt x="6858122" y="909642"/>
                  <a:pt x="6808100" y="909642"/>
                </a:cubicBezTo>
                <a:close/>
                <a:moveTo>
                  <a:pt x="6810156" y="896280"/>
                </a:moveTo>
                <a:cubicBezTo>
                  <a:pt x="6869085" y="896280"/>
                  <a:pt x="6898551" y="927800"/>
                  <a:pt x="6898551" y="990841"/>
                </a:cubicBezTo>
                <a:cubicBezTo>
                  <a:pt x="6898551" y="1069643"/>
                  <a:pt x="6857095" y="1164547"/>
                  <a:pt x="6774181" y="1275554"/>
                </a:cubicBezTo>
                <a:cubicBezTo>
                  <a:pt x="6787885" y="1283777"/>
                  <a:pt x="6803303" y="1287888"/>
                  <a:pt x="6820435" y="1287888"/>
                </a:cubicBezTo>
                <a:cubicBezTo>
                  <a:pt x="6851269" y="1287888"/>
                  <a:pt x="6887297" y="1273547"/>
                  <a:pt x="6928519" y="1244863"/>
                </a:cubicBezTo>
                <a:cubicBezTo>
                  <a:pt x="6969739" y="1216180"/>
                  <a:pt x="7003412" y="1181689"/>
                  <a:pt x="7029537" y="1141389"/>
                </a:cubicBezTo>
                <a:cubicBezTo>
                  <a:pt x="7031429" y="1138996"/>
                  <a:pt x="7033193" y="1136902"/>
                  <a:pt x="7034827" y="1135107"/>
                </a:cubicBezTo>
                <a:lnTo>
                  <a:pt x="7037492" y="1132458"/>
                </a:lnTo>
                <a:lnTo>
                  <a:pt x="7173073" y="904503"/>
                </a:lnTo>
                <a:cubicBezTo>
                  <a:pt x="7196371" y="909299"/>
                  <a:pt x="7214529" y="911697"/>
                  <a:pt x="7227549" y="911697"/>
                </a:cubicBezTo>
                <a:cubicBezTo>
                  <a:pt x="7240569" y="911697"/>
                  <a:pt x="7263866" y="909299"/>
                  <a:pt x="7297443" y="904503"/>
                </a:cubicBezTo>
                <a:lnTo>
                  <a:pt x="7052815" y="1307417"/>
                </a:lnTo>
                <a:cubicBezTo>
                  <a:pt x="7028147" y="1348531"/>
                  <a:pt x="7015813" y="1384848"/>
                  <a:pt x="7015813" y="1416369"/>
                </a:cubicBezTo>
                <a:cubicBezTo>
                  <a:pt x="7015813" y="1447204"/>
                  <a:pt x="7028833" y="1462622"/>
                  <a:pt x="7054871" y="1462622"/>
                </a:cubicBezTo>
                <a:cubicBezTo>
                  <a:pt x="7124079" y="1462622"/>
                  <a:pt x="7235087" y="1333456"/>
                  <a:pt x="7387893" y="1075125"/>
                </a:cubicBezTo>
                <a:lnTo>
                  <a:pt x="7488621" y="904503"/>
                </a:lnTo>
                <a:cubicBezTo>
                  <a:pt x="7509863" y="909299"/>
                  <a:pt x="7527679" y="911697"/>
                  <a:pt x="7542069" y="911697"/>
                </a:cubicBezTo>
                <a:cubicBezTo>
                  <a:pt x="7559201" y="911697"/>
                  <a:pt x="7583525" y="909299"/>
                  <a:pt x="7615047" y="904503"/>
                </a:cubicBezTo>
                <a:lnTo>
                  <a:pt x="7450591" y="1172770"/>
                </a:lnTo>
                <a:cubicBezTo>
                  <a:pt x="7372475" y="1300223"/>
                  <a:pt x="7333417" y="1382108"/>
                  <a:pt x="7333417" y="1418425"/>
                </a:cubicBezTo>
                <a:cubicBezTo>
                  <a:pt x="7333417" y="1447890"/>
                  <a:pt x="7347486" y="1462622"/>
                  <a:pt x="7375623" y="1462622"/>
                </a:cubicBezTo>
                <a:cubicBezTo>
                  <a:pt x="7430517" y="1462622"/>
                  <a:pt x="7519719" y="1376149"/>
                  <a:pt x="7643232" y="1203204"/>
                </a:cubicBezTo>
                <a:lnTo>
                  <a:pt x="7675143" y="1158942"/>
                </a:lnTo>
                <a:lnTo>
                  <a:pt x="7693661" y="1136281"/>
                </a:lnTo>
                <a:cubicBezTo>
                  <a:pt x="7697097" y="1129429"/>
                  <a:pt x="7700529" y="1126003"/>
                  <a:pt x="7703955" y="1126003"/>
                </a:cubicBezTo>
                <a:cubicBezTo>
                  <a:pt x="7708066" y="1126003"/>
                  <a:pt x="7710122" y="1128059"/>
                  <a:pt x="7710122" y="1132170"/>
                </a:cubicBezTo>
                <a:cubicBezTo>
                  <a:pt x="7710122" y="1147952"/>
                  <a:pt x="7660389" y="1214515"/>
                  <a:pt x="7560924" y="1331861"/>
                </a:cubicBezTo>
                <a:cubicBezTo>
                  <a:pt x="7478600" y="1429313"/>
                  <a:pt x="7413429" y="1478040"/>
                  <a:pt x="7365409" y="1478040"/>
                </a:cubicBezTo>
                <a:cubicBezTo>
                  <a:pt x="7335215" y="1478040"/>
                  <a:pt x="7309659" y="1465877"/>
                  <a:pt x="7288739" y="1441551"/>
                </a:cubicBezTo>
                <a:cubicBezTo>
                  <a:pt x="7267817" y="1417225"/>
                  <a:pt x="7257357" y="1387932"/>
                  <a:pt x="7257357" y="1353670"/>
                </a:cubicBezTo>
                <a:cubicBezTo>
                  <a:pt x="7257357" y="1326947"/>
                  <a:pt x="7270719" y="1289602"/>
                  <a:pt x="7297443" y="1241635"/>
                </a:cubicBezTo>
                <a:lnTo>
                  <a:pt x="7276885" y="1269387"/>
                </a:lnTo>
                <a:cubicBezTo>
                  <a:pt x="7213845" y="1350244"/>
                  <a:pt x="7167591" y="1404377"/>
                  <a:pt x="7138127" y="1431787"/>
                </a:cubicBezTo>
                <a:cubicBezTo>
                  <a:pt x="7105921" y="1462622"/>
                  <a:pt x="7075428" y="1478040"/>
                  <a:pt x="7046649" y="1478040"/>
                </a:cubicBezTo>
                <a:cubicBezTo>
                  <a:pt x="7016499" y="1478040"/>
                  <a:pt x="6991145" y="1466219"/>
                  <a:pt x="6970588" y="1442579"/>
                </a:cubicBezTo>
                <a:cubicBezTo>
                  <a:pt x="6950031" y="1418939"/>
                  <a:pt x="6939753" y="1389988"/>
                  <a:pt x="6939753" y="1355726"/>
                </a:cubicBezTo>
                <a:cubicBezTo>
                  <a:pt x="6939753" y="1315983"/>
                  <a:pt x="6955171" y="1270415"/>
                  <a:pt x="6986005" y="1219023"/>
                </a:cubicBezTo>
                <a:lnTo>
                  <a:pt x="6997529" y="1199648"/>
                </a:lnTo>
                <a:lnTo>
                  <a:pt x="6989467" y="1207990"/>
                </a:lnTo>
                <a:cubicBezTo>
                  <a:pt x="6929123" y="1268108"/>
                  <a:pt x="6873582" y="1298167"/>
                  <a:pt x="6822843" y="1298167"/>
                </a:cubicBezTo>
                <a:cubicBezTo>
                  <a:pt x="6801580" y="1298167"/>
                  <a:pt x="6782720" y="1294056"/>
                  <a:pt x="6766264" y="1285833"/>
                </a:cubicBezTo>
                <a:cubicBezTo>
                  <a:pt x="6675749" y="1413971"/>
                  <a:pt x="6590717" y="1478040"/>
                  <a:pt x="6511166" y="1478040"/>
                </a:cubicBezTo>
                <a:cubicBezTo>
                  <a:pt x="6470020" y="1478040"/>
                  <a:pt x="6434875" y="1461080"/>
                  <a:pt x="6405731" y="1427161"/>
                </a:cubicBezTo>
                <a:cubicBezTo>
                  <a:pt x="6376587" y="1393242"/>
                  <a:pt x="6362016" y="1352643"/>
                  <a:pt x="6362016" y="1305362"/>
                </a:cubicBezTo>
                <a:cubicBezTo>
                  <a:pt x="6362016" y="1199836"/>
                  <a:pt x="6431224" y="1098080"/>
                  <a:pt x="6569641" y="1000092"/>
                </a:cubicBezTo>
                <a:cubicBezTo>
                  <a:pt x="6666943" y="930884"/>
                  <a:pt x="6747115" y="896280"/>
                  <a:pt x="6810156" y="896280"/>
                </a:cubicBezTo>
                <a:close/>
                <a:moveTo>
                  <a:pt x="3970948" y="896280"/>
                </a:moveTo>
                <a:cubicBezTo>
                  <a:pt x="4023026" y="896280"/>
                  <a:pt x="4049064" y="920948"/>
                  <a:pt x="4049064" y="970285"/>
                </a:cubicBezTo>
                <a:cubicBezTo>
                  <a:pt x="4049064" y="1003176"/>
                  <a:pt x="4035874" y="1035895"/>
                  <a:pt x="4009492" y="1068444"/>
                </a:cubicBezTo>
                <a:cubicBezTo>
                  <a:pt x="3983111" y="1100992"/>
                  <a:pt x="3956901" y="1117266"/>
                  <a:pt x="3930862" y="1117266"/>
                </a:cubicBezTo>
                <a:cubicBezTo>
                  <a:pt x="3901398" y="1117266"/>
                  <a:pt x="3886665" y="1103904"/>
                  <a:pt x="3886665" y="1077180"/>
                </a:cubicBezTo>
                <a:cubicBezTo>
                  <a:pt x="3886665" y="1052512"/>
                  <a:pt x="3908935" y="1026131"/>
                  <a:pt x="3953475" y="998036"/>
                </a:cubicBezTo>
                <a:cubicBezTo>
                  <a:pt x="3971976" y="986387"/>
                  <a:pt x="3981227" y="969942"/>
                  <a:pt x="3981227" y="948700"/>
                </a:cubicBezTo>
                <a:cubicBezTo>
                  <a:pt x="3981227" y="932254"/>
                  <a:pt x="3970606" y="924032"/>
                  <a:pt x="3949364" y="924032"/>
                </a:cubicBezTo>
                <a:cubicBezTo>
                  <a:pt x="3919899" y="924032"/>
                  <a:pt x="3882896" y="950001"/>
                  <a:pt x="3838356" y="1001939"/>
                </a:cubicBezTo>
                <a:cubicBezTo>
                  <a:pt x="3781482" y="1066875"/>
                  <a:pt x="3735229" y="1107202"/>
                  <a:pt x="3699597" y="1122919"/>
                </a:cubicBezTo>
                <a:cubicBezTo>
                  <a:pt x="3770861" y="1155864"/>
                  <a:pt x="3806493" y="1193953"/>
                  <a:pt x="3806493" y="1237187"/>
                </a:cubicBezTo>
                <a:cubicBezTo>
                  <a:pt x="3806493" y="1261202"/>
                  <a:pt x="3789705" y="1307524"/>
                  <a:pt x="3756129" y="1376155"/>
                </a:cubicBezTo>
                <a:cubicBezTo>
                  <a:pt x="3741739" y="1404977"/>
                  <a:pt x="3734544" y="1424875"/>
                  <a:pt x="3734544" y="1435850"/>
                </a:cubicBezTo>
                <a:cubicBezTo>
                  <a:pt x="3734544" y="1453698"/>
                  <a:pt x="3745851" y="1462622"/>
                  <a:pt x="3768463" y="1462622"/>
                </a:cubicBezTo>
                <a:cubicBezTo>
                  <a:pt x="3832875" y="1462622"/>
                  <a:pt x="3938057" y="1353842"/>
                  <a:pt x="4084011" y="1136281"/>
                </a:cubicBezTo>
                <a:cubicBezTo>
                  <a:pt x="4088808" y="1129429"/>
                  <a:pt x="4093262" y="1126003"/>
                  <a:pt x="4097373" y="1126003"/>
                </a:cubicBezTo>
                <a:cubicBezTo>
                  <a:pt x="4101827" y="1126003"/>
                  <a:pt x="4104054" y="1128059"/>
                  <a:pt x="4104054" y="1132170"/>
                </a:cubicBezTo>
                <a:cubicBezTo>
                  <a:pt x="4103369" y="1134226"/>
                  <a:pt x="4099938" y="1139718"/>
                  <a:pt x="4093759" y="1148648"/>
                </a:cubicBezTo>
                <a:lnTo>
                  <a:pt x="4049514" y="1209371"/>
                </a:lnTo>
                <a:cubicBezTo>
                  <a:pt x="3919866" y="1388483"/>
                  <a:pt x="3822115" y="1478040"/>
                  <a:pt x="3756258" y="1478040"/>
                </a:cubicBezTo>
                <a:cubicBezTo>
                  <a:pt x="3726760" y="1478040"/>
                  <a:pt x="3700692" y="1468090"/>
                  <a:pt x="3678053" y="1448192"/>
                </a:cubicBezTo>
                <a:cubicBezTo>
                  <a:pt x="3655413" y="1428294"/>
                  <a:pt x="3644094" y="1405646"/>
                  <a:pt x="3644094" y="1380250"/>
                </a:cubicBezTo>
                <a:cubicBezTo>
                  <a:pt x="3644094" y="1358290"/>
                  <a:pt x="3663280" y="1309227"/>
                  <a:pt x="3701653" y="1233059"/>
                </a:cubicBezTo>
                <a:lnTo>
                  <a:pt x="3702681" y="1228932"/>
                </a:lnTo>
                <a:cubicBezTo>
                  <a:pt x="3715700" y="1203546"/>
                  <a:pt x="3722210" y="1184676"/>
                  <a:pt x="3722210" y="1172320"/>
                </a:cubicBezTo>
                <a:cubicBezTo>
                  <a:pt x="3722210" y="1157224"/>
                  <a:pt x="3710904" y="1143155"/>
                  <a:pt x="3688291" y="1130114"/>
                </a:cubicBezTo>
                <a:cubicBezTo>
                  <a:pt x="3662252" y="1141099"/>
                  <a:pt x="3640667" y="1146592"/>
                  <a:pt x="3623537" y="1146592"/>
                </a:cubicBezTo>
                <a:cubicBezTo>
                  <a:pt x="3599554" y="1146592"/>
                  <a:pt x="3587563" y="1139729"/>
                  <a:pt x="3587563" y="1126003"/>
                </a:cubicBezTo>
                <a:cubicBezTo>
                  <a:pt x="3587563" y="1114375"/>
                  <a:pt x="3598869" y="1108562"/>
                  <a:pt x="3621481" y="1108562"/>
                </a:cubicBezTo>
                <a:cubicBezTo>
                  <a:pt x="3643409" y="1108562"/>
                  <a:pt x="3663623" y="1111982"/>
                  <a:pt x="3682124" y="1118824"/>
                </a:cubicBezTo>
                <a:cubicBezTo>
                  <a:pt x="3716386" y="1103781"/>
                  <a:pt x="3771204" y="1052844"/>
                  <a:pt x="3846579" y="966013"/>
                </a:cubicBezTo>
                <a:cubicBezTo>
                  <a:pt x="3887008" y="919524"/>
                  <a:pt x="3928464" y="896280"/>
                  <a:pt x="3970948" y="896280"/>
                </a:cubicBezTo>
                <a:close/>
                <a:moveTo>
                  <a:pt x="1806648" y="403942"/>
                </a:moveTo>
                <a:cubicBezTo>
                  <a:pt x="1735384" y="518376"/>
                  <a:pt x="1629173" y="689683"/>
                  <a:pt x="1488016" y="917865"/>
                </a:cubicBezTo>
                <a:cubicBezTo>
                  <a:pt x="1483905" y="924717"/>
                  <a:pt x="1430800" y="1013111"/>
                  <a:pt x="1328700" y="1183048"/>
                </a:cubicBezTo>
                <a:cubicBezTo>
                  <a:pt x="1457523" y="991869"/>
                  <a:pt x="1559280" y="896280"/>
                  <a:pt x="1633970" y="896280"/>
                </a:cubicBezTo>
                <a:cubicBezTo>
                  <a:pt x="1663435" y="896280"/>
                  <a:pt x="1688617" y="908956"/>
                  <a:pt x="1709517" y="934310"/>
                </a:cubicBezTo>
                <a:cubicBezTo>
                  <a:pt x="1730416" y="959664"/>
                  <a:pt x="1740866" y="990499"/>
                  <a:pt x="1740866" y="1026816"/>
                </a:cubicBezTo>
                <a:cubicBezTo>
                  <a:pt x="1740866" y="1074097"/>
                  <a:pt x="1710716" y="1142277"/>
                  <a:pt x="1650416" y="1231357"/>
                </a:cubicBezTo>
                <a:cubicBezTo>
                  <a:pt x="1583263" y="1330715"/>
                  <a:pt x="1549687" y="1393071"/>
                  <a:pt x="1549687" y="1418425"/>
                </a:cubicBezTo>
                <a:cubicBezTo>
                  <a:pt x="1549687" y="1447890"/>
                  <a:pt x="1564441" y="1462622"/>
                  <a:pt x="1593949" y="1462622"/>
                </a:cubicBezTo>
                <a:cubicBezTo>
                  <a:pt x="1647471" y="1462622"/>
                  <a:pt x="1735995" y="1376149"/>
                  <a:pt x="1859518" y="1203204"/>
                </a:cubicBezTo>
                <a:lnTo>
                  <a:pt x="1879548" y="1175408"/>
                </a:lnTo>
                <a:lnTo>
                  <a:pt x="1881198" y="1171935"/>
                </a:lnTo>
                <a:cubicBezTo>
                  <a:pt x="1924721" y="1096774"/>
                  <a:pt x="2004512" y="1027501"/>
                  <a:pt x="2120573" y="964118"/>
                </a:cubicBezTo>
                <a:cubicBezTo>
                  <a:pt x="2202115" y="918892"/>
                  <a:pt x="2267897" y="896280"/>
                  <a:pt x="2317919" y="896280"/>
                </a:cubicBezTo>
                <a:cubicBezTo>
                  <a:pt x="2360403" y="896280"/>
                  <a:pt x="2381645" y="916837"/>
                  <a:pt x="2381645" y="957950"/>
                </a:cubicBezTo>
                <a:cubicBezTo>
                  <a:pt x="2381645" y="969599"/>
                  <a:pt x="2378904" y="985017"/>
                  <a:pt x="2373422" y="1004203"/>
                </a:cubicBezTo>
                <a:lnTo>
                  <a:pt x="2425843" y="904503"/>
                </a:lnTo>
                <a:cubicBezTo>
                  <a:pt x="2446399" y="909299"/>
                  <a:pt x="2464558" y="911697"/>
                  <a:pt x="2480318" y="911697"/>
                </a:cubicBezTo>
                <a:cubicBezTo>
                  <a:pt x="2498819" y="911697"/>
                  <a:pt x="2522802" y="909299"/>
                  <a:pt x="2552267" y="904503"/>
                </a:cubicBezTo>
                <a:lnTo>
                  <a:pt x="2370339" y="1205661"/>
                </a:lnTo>
                <a:cubicBezTo>
                  <a:pt x="2307298" y="1311186"/>
                  <a:pt x="2275777" y="1380737"/>
                  <a:pt x="2275777" y="1414313"/>
                </a:cubicBezTo>
                <a:cubicBezTo>
                  <a:pt x="2275777" y="1446519"/>
                  <a:pt x="2289155" y="1462622"/>
                  <a:pt x="2315911" y="1462622"/>
                </a:cubicBezTo>
                <a:cubicBezTo>
                  <a:pt x="2343363" y="1462622"/>
                  <a:pt x="2387283" y="1431224"/>
                  <a:pt x="2447669" y="1368430"/>
                </a:cubicBezTo>
                <a:cubicBezTo>
                  <a:pt x="2508054" y="1305635"/>
                  <a:pt x="2569468" y="1228252"/>
                  <a:pt x="2631909" y="1136281"/>
                </a:cubicBezTo>
                <a:cubicBezTo>
                  <a:pt x="2633971" y="1132855"/>
                  <a:pt x="2635945" y="1130286"/>
                  <a:pt x="2637832" y="1128573"/>
                </a:cubicBezTo>
                <a:lnTo>
                  <a:pt x="2642582" y="1126312"/>
                </a:lnTo>
                <a:lnTo>
                  <a:pt x="2656923" y="1107438"/>
                </a:lnTo>
                <a:cubicBezTo>
                  <a:pt x="2761935" y="966666"/>
                  <a:pt x="2832626" y="896280"/>
                  <a:pt x="2868997" y="896280"/>
                </a:cubicBezTo>
                <a:cubicBezTo>
                  <a:pt x="2892337" y="896280"/>
                  <a:pt x="2912243" y="906901"/>
                  <a:pt x="2928716" y="928143"/>
                </a:cubicBezTo>
                <a:cubicBezTo>
                  <a:pt x="2945188" y="949385"/>
                  <a:pt x="2953425" y="974739"/>
                  <a:pt x="2953425" y="1004203"/>
                </a:cubicBezTo>
                <a:cubicBezTo>
                  <a:pt x="2953425" y="1048058"/>
                  <a:pt x="2927728" y="1109044"/>
                  <a:pt x="2876336" y="1187160"/>
                </a:cubicBezTo>
                <a:cubicBezTo>
                  <a:pt x="2957194" y="1075467"/>
                  <a:pt x="3019378" y="999064"/>
                  <a:pt x="3062890" y="957950"/>
                </a:cubicBezTo>
                <a:cubicBezTo>
                  <a:pt x="3106402" y="916837"/>
                  <a:pt x="3146659" y="896280"/>
                  <a:pt x="3183661" y="896280"/>
                </a:cubicBezTo>
                <a:cubicBezTo>
                  <a:pt x="3213811" y="896280"/>
                  <a:pt x="3239165" y="908614"/>
                  <a:pt x="3259722" y="933282"/>
                </a:cubicBezTo>
                <a:cubicBezTo>
                  <a:pt x="3280279" y="957950"/>
                  <a:pt x="3290557" y="988443"/>
                  <a:pt x="3290557" y="1024760"/>
                </a:cubicBezTo>
                <a:cubicBezTo>
                  <a:pt x="3290557" y="1070671"/>
                  <a:pt x="3259036" y="1140907"/>
                  <a:pt x="3195996" y="1235468"/>
                </a:cubicBezTo>
                <a:cubicBezTo>
                  <a:pt x="3131584" y="1332086"/>
                  <a:pt x="3099378" y="1393756"/>
                  <a:pt x="3099378" y="1420480"/>
                </a:cubicBezTo>
                <a:cubicBezTo>
                  <a:pt x="3099378" y="1448575"/>
                  <a:pt x="3113447" y="1462622"/>
                  <a:pt x="3141584" y="1462622"/>
                </a:cubicBezTo>
                <a:cubicBezTo>
                  <a:pt x="3195021" y="1462622"/>
                  <a:pt x="3282342" y="1379337"/>
                  <a:pt x="3403547" y="1212767"/>
                </a:cubicBezTo>
                <a:lnTo>
                  <a:pt x="3423380" y="1185091"/>
                </a:lnTo>
                <a:lnTo>
                  <a:pt x="3429275" y="1174826"/>
                </a:lnTo>
                <a:cubicBezTo>
                  <a:pt x="3447091" y="1143990"/>
                  <a:pt x="3473815" y="1097395"/>
                  <a:pt x="3509446" y="1035039"/>
                </a:cubicBezTo>
                <a:lnTo>
                  <a:pt x="3886665" y="403942"/>
                </a:lnTo>
                <a:cubicBezTo>
                  <a:pt x="3914759" y="409424"/>
                  <a:pt x="3935659" y="412165"/>
                  <a:pt x="3949364" y="412165"/>
                </a:cubicBezTo>
                <a:cubicBezTo>
                  <a:pt x="3963068" y="412165"/>
                  <a:pt x="3984995" y="409424"/>
                  <a:pt x="4015146" y="403942"/>
                </a:cubicBezTo>
                <a:cubicBezTo>
                  <a:pt x="4009664" y="413536"/>
                  <a:pt x="4001099" y="427583"/>
                  <a:pt x="3989450" y="446084"/>
                </a:cubicBezTo>
                <a:cubicBezTo>
                  <a:pt x="3971633" y="474864"/>
                  <a:pt x="3944910" y="517691"/>
                  <a:pt x="3909278" y="574565"/>
                </a:cubicBezTo>
                <a:cubicBezTo>
                  <a:pt x="3892147" y="604030"/>
                  <a:pt x="3865765" y="648227"/>
                  <a:pt x="3830134" y="707157"/>
                </a:cubicBezTo>
                <a:lnTo>
                  <a:pt x="3653344" y="992897"/>
                </a:lnTo>
                <a:cubicBezTo>
                  <a:pt x="3594414" y="1088144"/>
                  <a:pt x="3544393" y="1174483"/>
                  <a:pt x="3503279" y="1251914"/>
                </a:cubicBezTo>
                <a:cubicBezTo>
                  <a:pt x="3457369" y="1338253"/>
                  <a:pt x="3420366" y="1405063"/>
                  <a:pt x="3392272" y="1452344"/>
                </a:cubicBezTo>
                <a:lnTo>
                  <a:pt x="3378910" y="1472900"/>
                </a:lnTo>
                <a:cubicBezTo>
                  <a:pt x="3360409" y="1468789"/>
                  <a:pt x="3342250" y="1466733"/>
                  <a:pt x="3324434" y="1466733"/>
                </a:cubicBezTo>
                <a:cubicBezTo>
                  <a:pt x="3309360" y="1466733"/>
                  <a:pt x="3287089" y="1468789"/>
                  <a:pt x="3257624" y="1472900"/>
                </a:cubicBezTo>
                <a:cubicBezTo>
                  <a:pt x="3273385" y="1446176"/>
                  <a:pt x="3290858" y="1416026"/>
                  <a:pt x="3310044" y="1382450"/>
                </a:cubicBezTo>
                <a:lnTo>
                  <a:pt x="3371508" y="1275418"/>
                </a:lnTo>
                <a:lnTo>
                  <a:pt x="3359798" y="1289787"/>
                </a:lnTo>
                <a:cubicBezTo>
                  <a:pt x="3348919" y="1302997"/>
                  <a:pt x="3337262" y="1317021"/>
                  <a:pt x="3324829" y="1331861"/>
                </a:cubicBezTo>
                <a:cubicBezTo>
                  <a:pt x="3243191" y="1429313"/>
                  <a:pt x="3179047" y="1478040"/>
                  <a:pt x="3132398" y="1478040"/>
                </a:cubicBezTo>
                <a:cubicBezTo>
                  <a:pt x="3101530" y="1478040"/>
                  <a:pt x="3075633" y="1466048"/>
                  <a:pt x="3054707" y="1442065"/>
                </a:cubicBezTo>
                <a:cubicBezTo>
                  <a:pt x="3033781" y="1418082"/>
                  <a:pt x="3023318" y="1388617"/>
                  <a:pt x="3023318" y="1353670"/>
                </a:cubicBezTo>
                <a:cubicBezTo>
                  <a:pt x="3023318" y="1322835"/>
                  <a:pt x="3029656" y="1294227"/>
                  <a:pt x="3042333" y="1267845"/>
                </a:cubicBezTo>
                <a:cubicBezTo>
                  <a:pt x="3055010" y="1241464"/>
                  <a:pt x="3088072" y="1189215"/>
                  <a:pt x="3141520" y="1111099"/>
                </a:cubicBezTo>
                <a:cubicBezTo>
                  <a:pt x="3197023" y="1028872"/>
                  <a:pt x="3224775" y="976452"/>
                  <a:pt x="3224775" y="953839"/>
                </a:cubicBezTo>
                <a:cubicBezTo>
                  <a:pt x="3224775" y="925745"/>
                  <a:pt x="3210043" y="911697"/>
                  <a:pt x="3180578" y="911697"/>
                </a:cubicBezTo>
                <a:cubicBezTo>
                  <a:pt x="3080535" y="911697"/>
                  <a:pt x="2926358" y="1097395"/>
                  <a:pt x="2718048" y="1468789"/>
                </a:cubicBezTo>
                <a:cubicBezTo>
                  <a:pt x="2684471" y="1466048"/>
                  <a:pt x="2664258" y="1464678"/>
                  <a:pt x="2657405" y="1464678"/>
                </a:cubicBezTo>
                <a:cubicBezTo>
                  <a:pt x="2633422" y="1464678"/>
                  <a:pt x="2610810" y="1466048"/>
                  <a:pt x="2589567" y="1468789"/>
                </a:cubicBezTo>
                <a:lnTo>
                  <a:pt x="2749911" y="1214912"/>
                </a:lnTo>
                <a:cubicBezTo>
                  <a:pt x="2841047" y="1069643"/>
                  <a:pt x="2886614" y="978850"/>
                  <a:pt x="2886614" y="942533"/>
                </a:cubicBezTo>
                <a:cubicBezTo>
                  <a:pt x="2886614" y="921976"/>
                  <a:pt x="2878033" y="911697"/>
                  <a:pt x="2860870" y="911697"/>
                </a:cubicBezTo>
                <a:cubicBezTo>
                  <a:pt x="2825848" y="911697"/>
                  <a:pt x="2756838" y="985526"/>
                  <a:pt x="2653840" y="1133182"/>
                </a:cubicBezTo>
                <a:cubicBezTo>
                  <a:pt x="2650751" y="1137641"/>
                  <a:pt x="2648005" y="1141071"/>
                  <a:pt x="2645601" y="1143472"/>
                </a:cubicBezTo>
                <a:lnTo>
                  <a:pt x="2644875" y="1143955"/>
                </a:lnTo>
                <a:lnTo>
                  <a:pt x="2640010" y="1152757"/>
                </a:lnTo>
                <a:cubicBezTo>
                  <a:pt x="2621231" y="1183123"/>
                  <a:pt x="2574286" y="1242824"/>
                  <a:pt x="2499173" y="1331861"/>
                </a:cubicBezTo>
                <a:cubicBezTo>
                  <a:pt x="2418219" y="1429313"/>
                  <a:pt x="2354418" y="1478040"/>
                  <a:pt x="2307769" y="1478040"/>
                </a:cubicBezTo>
                <a:cubicBezTo>
                  <a:pt x="2276206" y="1478040"/>
                  <a:pt x="2250477" y="1466219"/>
                  <a:pt x="2230584" y="1442579"/>
                </a:cubicBezTo>
                <a:cubicBezTo>
                  <a:pt x="2210691" y="1418939"/>
                  <a:pt x="2200745" y="1389302"/>
                  <a:pt x="2200745" y="1353670"/>
                </a:cubicBezTo>
                <a:cubicBezTo>
                  <a:pt x="2200745" y="1316668"/>
                  <a:pt x="2211708" y="1276582"/>
                  <a:pt x="2233636" y="1233413"/>
                </a:cubicBezTo>
                <a:cubicBezTo>
                  <a:pt x="2165113" y="1329345"/>
                  <a:pt x="2112693" y="1394099"/>
                  <a:pt x="2076376" y="1427675"/>
                </a:cubicBezTo>
                <a:cubicBezTo>
                  <a:pt x="2040059" y="1461251"/>
                  <a:pt x="2004769" y="1478040"/>
                  <a:pt x="1970508" y="1478040"/>
                </a:cubicBezTo>
                <a:cubicBezTo>
                  <a:pt x="1934191" y="1478040"/>
                  <a:pt x="1903698" y="1462451"/>
                  <a:pt x="1879030" y="1431273"/>
                </a:cubicBezTo>
                <a:cubicBezTo>
                  <a:pt x="1854361" y="1400095"/>
                  <a:pt x="1842027" y="1360865"/>
                  <a:pt x="1842027" y="1313585"/>
                </a:cubicBezTo>
                <a:cubicBezTo>
                  <a:pt x="1842027" y="1297139"/>
                  <a:pt x="1843478" y="1280929"/>
                  <a:pt x="1846380" y="1264955"/>
                </a:cubicBezTo>
                <a:lnTo>
                  <a:pt x="1855609" y="1231580"/>
                </a:lnTo>
                <a:lnTo>
                  <a:pt x="1848057" y="1241905"/>
                </a:lnTo>
                <a:cubicBezTo>
                  <a:pt x="1731013" y="1399328"/>
                  <a:pt x="1642905" y="1478040"/>
                  <a:pt x="1583734" y="1478040"/>
                </a:cubicBezTo>
                <a:cubicBezTo>
                  <a:pt x="1550800" y="1478040"/>
                  <a:pt x="1523873" y="1466219"/>
                  <a:pt x="1502952" y="1442579"/>
                </a:cubicBezTo>
                <a:cubicBezTo>
                  <a:pt x="1482031" y="1418939"/>
                  <a:pt x="1471571" y="1389302"/>
                  <a:pt x="1471571" y="1353670"/>
                </a:cubicBezTo>
                <a:cubicBezTo>
                  <a:pt x="1471571" y="1305704"/>
                  <a:pt x="1497610" y="1243006"/>
                  <a:pt x="1549687" y="1165575"/>
                </a:cubicBezTo>
                <a:cubicBezTo>
                  <a:pt x="1631229" y="1045660"/>
                  <a:pt x="1672000" y="974396"/>
                  <a:pt x="1672000" y="951783"/>
                </a:cubicBezTo>
                <a:cubicBezTo>
                  <a:pt x="1672000" y="925059"/>
                  <a:pt x="1657953" y="911697"/>
                  <a:pt x="1629859" y="911697"/>
                </a:cubicBezTo>
                <a:cubicBezTo>
                  <a:pt x="1588745" y="911697"/>
                  <a:pt x="1532556" y="952126"/>
                  <a:pt x="1461292" y="1032983"/>
                </a:cubicBezTo>
                <a:cubicBezTo>
                  <a:pt x="1392769" y="1110414"/>
                  <a:pt x="1298550" y="1257053"/>
                  <a:pt x="1178635" y="1472900"/>
                </a:cubicBezTo>
                <a:cubicBezTo>
                  <a:pt x="1158078" y="1468789"/>
                  <a:pt x="1140605" y="1466733"/>
                  <a:pt x="1126215" y="1466733"/>
                </a:cubicBezTo>
                <a:cubicBezTo>
                  <a:pt x="1111140" y="1466733"/>
                  <a:pt x="1090926" y="1468789"/>
                  <a:pt x="1065572" y="1472900"/>
                </a:cubicBezTo>
                <a:lnTo>
                  <a:pt x="1216665" y="1199494"/>
                </a:lnTo>
                <a:cubicBezTo>
                  <a:pt x="1237222" y="1160436"/>
                  <a:pt x="1268743" y="1102876"/>
                  <a:pt x="1311227" y="1026816"/>
                </a:cubicBezTo>
                <a:cubicBezTo>
                  <a:pt x="1333840" y="989814"/>
                  <a:pt x="1403391" y="871954"/>
                  <a:pt x="1519879" y="673238"/>
                </a:cubicBezTo>
                <a:lnTo>
                  <a:pt x="1676112" y="408054"/>
                </a:lnTo>
                <a:cubicBezTo>
                  <a:pt x="1696669" y="412165"/>
                  <a:pt x="1714142" y="414221"/>
                  <a:pt x="1728532" y="414221"/>
                </a:cubicBezTo>
                <a:cubicBezTo>
                  <a:pt x="1755941" y="414221"/>
                  <a:pt x="1781980" y="410795"/>
                  <a:pt x="1806648" y="403942"/>
                </a:cubicBezTo>
                <a:close/>
                <a:moveTo>
                  <a:pt x="950756" y="195290"/>
                </a:moveTo>
                <a:cubicBezTo>
                  <a:pt x="797265" y="220643"/>
                  <a:pt x="654394" y="299787"/>
                  <a:pt x="522145" y="432722"/>
                </a:cubicBezTo>
                <a:cubicBezTo>
                  <a:pt x="389896" y="565656"/>
                  <a:pt x="323771" y="696535"/>
                  <a:pt x="323771" y="825359"/>
                </a:cubicBezTo>
                <a:cubicBezTo>
                  <a:pt x="323771" y="874695"/>
                  <a:pt x="339017" y="916151"/>
                  <a:pt x="369510" y="949728"/>
                </a:cubicBezTo>
                <a:cubicBezTo>
                  <a:pt x="400003" y="983304"/>
                  <a:pt x="437519" y="1000092"/>
                  <a:pt x="482059" y="1000092"/>
                </a:cubicBezTo>
                <a:cubicBezTo>
                  <a:pt x="597863" y="1000092"/>
                  <a:pt x="711268" y="928657"/>
                  <a:pt x="822275" y="785787"/>
                </a:cubicBezTo>
                <a:cubicBezTo>
                  <a:pt x="933283" y="642916"/>
                  <a:pt x="988786" y="496791"/>
                  <a:pt x="988786" y="347411"/>
                </a:cubicBezTo>
                <a:cubicBezTo>
                  <a:pt x="988786" y="292593"/>
                  <a:pt x="976110" y="241886"/>
                  <a:pt x="950756" y="195290"/>
                </a:cubicBezTo>
                <a:close/>
                <a:moveTo>
                  <a:pt x="2220143" y="124369"/>
                </a:moveTo>
                <a:cubicBezTo>
                  <a:pt x="2073504" y="124369"/>
                  <a:pt x="1931319" y="155204"/>
                  <a:pt x="1793588" y="216875"/>
                </a:cubicBezTo>
                <a:cubicBezTo>
                  <a:pt x="1810719" y="219616"/>
                  <a:pt x="1856287" y="227838"/>
                  <a:pt x="1930292" y="241543"/>
                </a:cubicBezTo>
                <a:cubicBezTo>
                  <a:pt x="2039929" y="262785"/>
                  <a:pt x="2137231" y="273406"/>
                  <a:pt x="2222199" y="273406"/>
                </a:cubicBezTo>
                <a:cubicBezTo>
                  <a:pt x="2277703" y="273406"/>
                  <a:pt x="2325326" y="265697"/>
                  <a:pt x="2365069" y="250280"/>
                </a:cubicBezTo>
                <a:cubicBezTo>
                  <a:pt x="2404813" y="234862"/>
                  <a:pt x="2424684" y="216532"/>
                  <a:pt x="2424684" y="195290"/>
                </a:cubicBezTo>
                <a:cubicBezTo>
                  <a:pt x="2424684" y="175418"/>
                  <a:pt x="2405327" y="158630"/>
                  <a:pt x="2366611" y="144926"/>
                </a:cubicBezTo>
                <a:cubicBezTo>
                  <a:pt x="2327896" y="131221"/>
                  <a:pt x="2279073" y="124369"/>
                  <a:pt x="2220143" y="124369"/>
                </a:cubicBezTo>
                <a:close/>
                <a:moveTo>
                  <a:pt x="703222" y="44197"/>
                </a:moveTo>
                <a:cubicBezTo>
                  <a:pt x="817580" y="44197"/>
                  <a:pt x="904546" y="84283"/>
                  <a:pt x="964118" y="164455"/>
                </a:cubicBezTo>
                <a:cubicBezTo>
                  <a:pt x="1047031" y="140472"/>
                  <a:pt x="1142278" y="128480"/>
                  <a:pt x="1249859" y="128480"/>
                </a:cubicBezTo>
                <a:cubicBezTo>
                  <a:pt x="1305362" y="128480"/>
                  <a:pt x="1356069" y="131906"/>
                  <a:pt x="1401980" y="138759"/>
                </a:cubicBezTo>
                <a:cubicBezTo>
                  <a:pt x="1450631" y="146296"/>
                  <a:pt x="1569861" y="169594"/>
                  <a:pt x="1759670" y="208652"/>
                </a:cubicBezTo>
                <a:cubicBezTo>
                  <a:pt x="1917957" y="139444"/>
                  <a:pt x="2070079" y="104840"/>
                  <a:pt x="2216032" y="104840"/>
                </a:cubicBezTo>
                <a:cubicBezTo>
                  <a:pt x="2366097" y="104840"/>
                  <a:pt x="2441130" y="134304"/>
                  <a:pt x="2441130" y="193234"/>
                </a:cubicBezTo>
                <a:cubicBezTo>
                  <a:pt x="2441130" y="230237"/>
                  <a:pt x="2404128" y="261586"/>
                  <a:pt x="2330123" y="287282"/>
                </a:cubicBezTo>
                <a:cubicBezTo>
                  <a:pt x="2256118" y="312978"/>
                  <a:pt x="2165668" y="325826"/>
                  <a:pt x="2058772" y="325826"/>
                </a:cubicBezTo>
                <a:cubicBezTo>
                  <a:pt x="1951191" y="325826"/>
                  <a:pt x="1817571" y="311094"/>
                  <a:pt x="1657913" y="281629"/>
                </a:cubicBezTo>
                <a:cubicBezTo>
                  <a:pt x="1573630" y="325484"/>
                  <a:pt x="1496541" y="390409"/>
                  <a:pt x="1426648" y="476405"/>
                </a:cubicBezTo>
                <a:cubicBezTo>
                  <a:pt x="1356754" y="562402"/>
                  <a:pt x="1281722" y="684201"/>
                  <a:pt x="1201550" y="841804"/>
                </a:cubicBezTo>
                <a:cubicBezTo>
                  <a:pt x="1121378" y="999407"/>
                  <a:pt x="1062620" y="1104418"/>
                  <a:pt x="1025275" y="1156838"/>
                </a:cubicBezTo>
                <a:cubicBezTo>
                  <a:pt x="987930" y="1209258"/>
                  <a:pt x="936709" y="1260137"/>
                  <a:pt x="871612" y="1309473"/>
                </a:cubicBezTo>
                <a:cubicBezTo>
                  <a:pt x="699620" y="1436926"/>
                  <a:pt x="521117" y="1500652"/>
                  <a:pt x="336105" y="1500652"/>
                </a:cubicBezTo>
                <a:cubicBezTo>
                  <a:pt x="237432" y="1500652"/>
                  <a:pt x="156746" y="1479753"/>
                  <a:pt x="94048" y="1437954"/>
                </a:cubicBezTo>
                <a:cubicBezTo>
                  <a:pt x="31349" y="1396155"/>
                  <a:pt x="0" y="1342021"/>
                  <a:pt x="0" y="1275554"/>
                </a:cubicBezTo>
                <a:cubicBezTo>
                  <a:pt x="0" y="1241978"/>
                  <a:pt x="9936" y="1213198"/>
                  <a:pt x="29808" y="1189215"/>
                </a:cubicBezTo>
                <a:cubicBezTo>
                  <a:pt x="49679" y="1165232"/>
                  <a:pt x="73320" y="1153241"/>
                  <a:pt x="100729" y="1153241"/>
                </a:cubicBezTo>
                <a:cubicBezTo>
                  <a:pt x="145269" y="1153241"/>
                  <a:pt x="167539" y="1176539"/>
                  <a:pt x="167539" y="1223134"/>
                </a:cubicBezTo>
                <a:cubicBezTo>
                  <a:pt x="167539" y="1245062"/>
                  <a:pt x="160686" y="1263905"/>
                  <a:pt x="146982" y="1279666"/>
                </a:cubicBezTo>
                <a:cubicBezTo>
                  <a:pt x="133277" y="1295426"/>
                  <a:pt x="116489" y="1303306"/>
                  <a:pt x="96618" y="1303306"/>
                </a:cubicBezTo>
                <a:cubicBezTo>
                  <a:pt x="64412" y="1303306"/>
                  <a:pt x="48309" y="1287546"/>
                  <a:pt x="48309" y="1256025"/>
                </a:cubicBezTo>
                <a:cubicBezTo>
                  <a:pt x="48309" y="1239580"/>
                  <a:pt x="45568" y="1231357"/>
                  <a:pt x="40086" y="1231357"/>
                </a:cubicBezTo>
                <a:cubicBezTo>
                  <a:pt x="28437" y="1231357"/>
                  <a:pt x="22613" y="1248145"/>
                  <a:pt x="22613" y="1281721"/>
                </a:cubicBezTo>
                <a:cubicBezTo>
                  <a:pt x="22613" y="1337225"/>
                  <a:pt x="51221" y="1384163"/>
                  <a:pt x="108438" y="1422536"/>
                </a:cubicBezTo>
                <a:cubicBezTo>
                  <a:pt x="165654" y="1460909"/>
                  <a:pt x="236062" y="1480095"/>
                  <a:pt x="319660" y="1480095"/>
                </a:cubicBezTo>
                <a:cubicBezTo>
                  <a:pt x="503301" y="1480095"/>
                  <a:pt x="668099" y="1397183"/>
                  <a:pt x="814053" y="1231357"/>
                </a:cubicBezTo>
                <a:cubicBezTo>
                  <a:pt x="882576" y="1153926"/>
                  <a:pt x="970970" y="1026131"/>
                  <a:pt x="1079237" y="847971"/>
                </a:cubicBezTo>
                <a:cubicBezTo>
                  <a:pt x="1256026" y="558804"/>
                  <a:pt x="1440695" y="368653"/>
                  <a:pt x="1633245" y="277518"/>
                </a:cubicBezTo>
                <a:cubicBezTo>
                  <a:pt x="1596242" y="271350"/>
                  <a:pt x="1540739" y="260044"/>
                  <a:pt x="1466734" y="243599"/>
                </a:cubicBezTo>
                <a:cubicBezTo>
                  <a:pt x="1292685" y="205911"/>
                  <a:pt x="1159409" y="187067"/>
                  <a:pt x="1066903" y="187067"/>
                </a:cubicBezTo>
                <a:cubicBezTo>
                  <a:pt x="1057309" y="187067"/>
                  <a:pt x="1028530" y="188438"/>
                  <a:pt x="980563" y="191179"/>
                </a:cubicBezTo>
                <a:cubicBezTo>
                  <a:pt x="1012769" y="251479"/>
                  <a:pt x="1028872" y="320344"/>
                  <a:pt x="1028872" y="397775"/>
                </a:cubicBezTo>
                <a:cubicBezTo>
                  <a:pt x="1028872" y="548526"/>
                  <a:pt x="971656" y="690026"/>
                  <a:pt x="857222" y="822275"/>
                </a:cubicBezTo>
                <a:cubicBezTo>
                  <a:pt x="742789" y="954524"/>
                  <a:pt x="620475" y="1020649"/>
                  <a:pt x="490282" y="1020649"/>
                </a:cubicBezTo>
                <a:cubicBezTo>
                  <a:pt x="436149" y="1020649"/>
                  <a:pt x="392123" y="1002662"/>
                  <a:pt x="358204" y="966687"/>
                </a:cubicBezTo>
                <a:cubicBezTo>
                  <a:pt x="324285" y="930713"/>
                  <a:pt x="307326" y="884288"/>
                  <a:pt x="307326" y="827414"/>
                </a:cubicBezTo>
                <a:cubicBezTo>
                  <a:pt x="307326" y="749298"/>
                  <a:pt x="336962" y="662788"/>
                  <a:pt x="396234" y="567884"/>
                </a:cubicBezTo>
                <a:cubicBezTo>
                  <a:pt x="455507" y="472979"/>
                  <a:pt x="532252" y="390066"/>
                  <a:pt x="626471" y="319145"/>
                </a:cubicBezTo>
                <a:cubicBezTo>
                  <a:pt x="720690" y="248224"/>
                  <a:pt x="823988" y="198716"/>
                  <a:pt x="936366" y="170622"/>
                </a:cubicBezTo>
                <a:cubicBezTo>
                  <a:pt x="882276" y="97302"/>
                  <a:pt x="805241" y="60642"/>
                  <a:pt x="705262" y="60642"/>
                </a:cubicBezTo>
                <a:cubicBezTo>
                  <a:pt x="621043" y="60642"/>
                  <a:pt x="535965" y="85182"/>
                  <a:pt x="450027" y="134262"/>
                </a:cubicBezTo>
                <a:cubicBezTo>
                  <a:pt x="364090" y="183341"/>
                  <a:pt x="288594" y="250103"/>
                  <a:pt x="223540" y="334547"/>
                </a:cubicBezTo>
                <a:cubicBezTo>
                  <a:pt x="213958" y="347577"/>
                  <a:pt x="207453" y="354092"/>
                  <a:pt x="204027" y="354092"/>
                </a:cubicBezTo>
                <a:cubicBezTo>
                  <a:pt x="199916" y="354092"/>
                  <a:pt x="197175" y="352036"/>
                  <a:pt x="195805" y="347925"/>
                </a:cubicBezTo>
                <a:cubicBezTo>
                  <a:pt x="195805" y="336255"/>
                  <a:pt x="223883" y="302277"/>
                  <a:pt x="280039" y="245992"/>
                </a:cubicBezTo>
                <a:cubicBezTo>
                  <a:pt x="414933" y="111462"/>
                  <a:pt x="555994" y="44197"/>
                  <a:pt x="703222" y="44197"/>
                </a:cubicBezTo>
                <a:close/>
                <a:moveTo>
                  <a:pt x="5601416" y="0"/>
                </a:moveTo>
                <a:cubicBezTo>
                  <a:pt x="5709683" y="0"/>
                  <a:pt x="5794994" y="30321"/>
                  <a:pt x="5857349" y="90964"/>
                </a:cubicBezTo>
                <a:cubicBezTo>
                  <a:pt x="5919705" y="151607"/>
                  <a:pt x="5950883" y="235033"/>
                  <a:pt x="5950883" y="341244"/>
                </a:cubicBezTo>
                <a:cubicBezTo>
                  <a:pt x="5950883" y="425527"/>
                  <a:pt x="5931697" y="507583"/>
                  <a:pt x="5893324" y="587413"/>
                </a:cubicBezTo>
                <a:cubicBezTo>
                  <a:pt x="5854951" y="667242"/>
                  <a:pt x="5779233" y="780133"/>
                  <a:pt x="5666170" y="926087"/>
                </a:cubicBezTo>
                <a:cubicBezTo>
                  <a:pt x="5568868" y="1052855"/>
                  <a:pt x="5507026" y="1138680"/>
                  <a:pt x="5480644" y="1183562"/>
                </a:cubicBezTo>
                <a:cubicBezTo>
                  <a:pt x="5454263" y="1228445"/>
                  <a:pt x="5441072" y="1272471"/>
                  <a:pt x="5441072" y="1315640"/>
                </a:cubicBezTo>
                <a:cubicBezTo>
                  <a:pt x="5441072" y="1401294"/>
                  <a:pt x="5481844" y="1444121"/>
                  <a:pt x="5563386" y="1444121"/>
                </a:cubicBezTo>
                <a:cubicBezTo>
                  <a:pt x="5639446" y="1444121"/>
                  <a:pt x="5730582" y="1397332"/>
                  <a:pt x="5836792" y="1303756"/>
                </a:cubicBezTo>
                <a:cubicBezTo>
                  <a:pt x="5943003" y="1210179"/>
                  <a:pt x="6082790" y="1053363"/>
                  <a:pt x="6256153" y="833308"/>
                </a:cubicBezTo>
                <a:cubicBezTo>
                  <a:pt x="6434997" y="606390"/>
                  <a:pt x="6615213" y="432262"/>
                  <a:pt x="6796799" y="310923"/>
                </a:cubicBezTo>
                <a:lnTo>
                  <a:pt x="6810161" y="302700"/>
                </a:lnTo>
                <a:cubicBezTo>
                  <a:pt x="6815642" y="299959"/>
                  <a:pt x="6819069" y="298588"/>
                  <a:pt x="6820439" y="298588"/>
                </a:cubicBezTo>
                <a:cubicBezTo>
                  <a:pt x="6827291" y="298588"/>
                  <a:pt x="6830717" y="302700"/>
                  <a:pt x="6830717" y="310923"/>
                </a:cubicBezTo>
                <a:cubicBezTo>
                  <a:pt x="6830032" y="312978"/>
                  <a:pt x="6827291" y="315719"/>
                  <a:pt x="6822495" y="319145"/>
                </a:cubicBezTo>
                <a:cubicBezTo>
                  <a:pt x="6703950" y="402775"/>
                  <a:pt x="6594655" y="515876"/>
                  <a:pt x="6494613" y="658446"/>
                </a:cubicBezTo>
                <a:cubicBezTo>
                  <a:pt x="6397995" y="797591"/>
                  <a:pt x="6289729" y="994653"/>
                  <a:pt x="6169814" y="1249633"/>
                </a:cubicBezTo>
                <a:cubicBezTo>
                  <a:pt x="6067029" y="1468971"/>
                  <a:pt x="5927586" y="1644272"/>
                  <a:pt x="5751481" y="1775536"/>
                </a:cubicBezTo>
                <a:cubicBezTo>
                  <a:pt x="5575377" y="1906800"/>
                  <a:pt x="5394134" y="1972433"/>
                  <a:pt x="5207752" y="1972433"/>
                </a:cubicBezTo>
                <a:cubicBezTo>
                  <a:pt x="5115246" y="1972433"/>
                  <a:pt x="5039185" y="1951019"/>
                  <a:pt x="4979570" y="1908192"/>
                </a:cubicBezTo>
                <a:cubicBezTo>
                  <a:pt x="4919955" y="1865365"/>
                  <a:pt x="4890148" y="1810376"/>
                  <a:pt x="4890148" y="1743223"/>
                </a:cubicBezTo>
                <a:cubicBezTo>
                  <a:pt x="4890148" y="1702795"/>
                  <a:pt x="4902482" y="1668362"/>
                  <a:pt x="4927150" y="1639925"/>
                </a:cubicBezTo>
                <a:cubicBezTo>
                  <a:pt x="4951818" y="1611488"/>
                  <a:pt x="4981626" y="1597270"/>
                  <a:pt x="5016573" y="1597270"/>
                </a:cubicBezTo>
                <a:cubicBezTo>
                  <a:pt x="5061112" y="1597270"/>
                  <a:pt x="5083382" y="1618512"/>
                  <a:pt x="5083382" y="1660996"/>
                </a:cubicBezTo>
                <a:cubicBezTo>
                  <a:pt x="5083382" y="1683608"/>
                  <a:pt x="5075674" y="1703309"/>
                  <a:pt x="5060256" y="1720097"/>
                </a:cubicBezTo>
                <a:cubicBezTo>
                  <a:pt x="5044838" y="1736885"/>
                  <a:pt x="5026509" y="1745279"/>
                  <a:pt x="5005266" y="1745279"/>
                </a:cubicBezTo>
                <a:cubicBezTo>
                  <a:pt x="4968949" y="1745279"/>
                  <a:pt x="4950791" y="1728148"/>
                  <a:pt x="4950791" y="1693887"/>
                </a:cubicBezTo>
                <a:cubicBezTo>
                  <a:pt x="4950791" y="1685664"/>
                  <a:pt x="4952161" y="1678126"/>
                  <a:pt x="4954902" y="1671274"/>
                </a:cubicBezTo>
                <a:cubicBezTo>
                  <a:pt x="4956272" y="1667848"/>
                  <a:pt x="4956958" y="1663737"/>
                  <a:pt x="4956958" y="1658940"/>
                </a:cubicBezTo>
                <a:cubicBezTo>
                  <a:pt x="4956958" y="1654829"/>
                  <a:pt x="4955587" y="1652773"/>
                  <a:pt x="4952846" y="1652773"/>
                </a:cubicBezTo>
                <a:cubicBezTo>
                  <a:pt x="4943253" y="1652773"/>
                  <a:pt x="4933831" y="1662538"/>
                  <a:pt x="4924581" y="1682067"/>
                </a:cubicBezTo>
                <a:cubicBezTo>
                  <a:pt x="4915330" y="1701596"/>
                  <a:pt x="4910705" y="1721981"/>
                  <a:pt x="4910705" y="1743223"/>
                </a:cubicBezTo>
                <a:cubicBezTo>
                  <a:pt x="4910705" y="1804209"/>
                  <a:pt x="4938114" y="1854744"/>
                  <a:pt x="4992932" y="1894830"/>
                </a:cubicBezTo>
                <a:cubicBezTo>
                  <a:pt x="5047750" y="1934916"/>
                  <a:pt x="5117301" y="1954959"/>
                  <a:pt x="5201585" y="1954959"/>
                </a:cubicBezTo>
                <a:cubicBezTo>
                  <a:pt x="5315333" y="1954959"/>
                  <a:pt x="5423770" y="1923953"/>
                  <a:pt x="5526897" y="1861939"/>
                </a:cubicBezTo>
                <a:cubicBezTo>
                  <a:pt x="5630025" y="1799926"/>
                  <a:pt x="5714136" y="1727120"/>
                  <a:pt x="5779233" y="1643523"/>
                </a:cubicBezTo>
                <a:cubicBezTo>
                  <a:pt x="5842959" y="1561980"/>
                  <a:pt x="5940262" y="1402664"/>
                  <a:pt x="6071141" y="1165575"/>
                </a:cubicBezTo>
                <a:cubicBezTo>
                  <a:pt x="6116366" y="1084033"/>
                  <a:pt x="6170157" y="993582"/>
                  <a:pt x="6232512" y="894224"/>
                </a:cubicBezTo>
                <a:cubicBezTo>
                  <a:pt x="6081077" y="1076495"/>
                  <a:pt x="5968356" y="1202235"/>
                  <a:pt x="5894352" y="1271443"/>
                </a:cubicBezTo>
                <a:cubicBezTo>
                  <a:pt x="5755936" y="1400266"/>
                  <a:pt x="5642873" y="1464678"/>
                  <a:pt x="5555163" y="1464678"/>
                </a:cubicBezTo>
                <a:cubicBezTo>
                  <a:pt x="5502400" y="1464678"/>
                  <a:pt x="5459403" y="1444977"/>
                  <a:pt x="5426169" y="1405577"/>
                </a:cubicBezTo>
                <a:cubicBezTo>
                  <a:pt x="5392935" y="1366176"/>
                  <a:pt x="5376318" y="1314955"/>
                  <a:pt x="5376318" y="1251914"/>
                </a:cubicBezTo>
                <a:cubicBezTo>
                  <a:pt x="5376318" y="1187502"/>
                  <a:pt x="5394819" y="1121720"/>
                  <a:pt x="5431822" y="1054568"/>
                </a:cubicBezTo>
                <a:cubicBezTo>
                  <a:pt x="5468824" y="987415"/>
                  <a:pt x="5546255" y="878464"/>
                  <a:pt x="5664114" y="727713"/>
                </a:cubicBezTo>
                <a:cubicBezTo>
                  <a:pt x="5816235" y="535164"/>
                  <a:pt x="5892296" y="378246"/>
                  <a:pt x="5892296" y="256961"/>
                </a:cubicBezTo>
                <a:cubicBezTo>
                  <a:pt x="5892296" y="96617"/>
                  <a:pt x="5795336" y="16445"/>
                  <a:pt x="5601416" y="16445"/>
                </a:cubicBezTo>
                <a:cubicBezTo>
                  <a:pt x="5385569" y="16445"/>
                  <a:pt x="5169379" y="114775"/>
                  <a:pt x="4952846" y="311436"/>
                </a:cubicBezTo>
                <a:cubicBezTo>
                  <a:pt x="4863766" y="392293"/>
                  <a:pt x="4789248" y="488397"/>
                  <a:pt x="4729290" y="599747"/>
                </a:cubicBezTo>
                <a:cubicBezTo>
                  <a:pt x="4669333" y="711097"/>
                  <a:pt x="4639354" y="809256"/>
                  <a:pt x="4639354" y="894224"/>
                </a:cubicBezTo>
                <a:cubicBezTo>
                  <a:pt x="4639354" y="976452"/>
                  <a:pt x="4663166" y="1041891"/>
                  <a:pt x="4710789" y="1090542"/>
                </a:cubicBezTo>
                <a:cubicBezTo>
                  <a:pt x="4758412" y="1139194"/>
                  <a:pt x="4822310" y="1163519"/>
                  <a:pt x="4902482" y="1163519"/>
                </a:cubicBezTo>
                <a:cubicBezTo>
                  <a:pt x="5045010" y="1163519"/>
                  <a:pt x="5181028" y="1096367"/>
                  <a:pt x="5310536" y="962062"/>
                </a:cubicBezTo>
                <a:cubicBezTo>
                  <a:pt x="5466768" y="800348"/>
                  <a:pt x="5544885" y="650968"/>
                  <a:pt x="5544885" y="513922"/>
                </a:cubicBezTo>
                <a:cubicBezTo>
                  <a:pt x="5544885" y="465270"/>
                  <a:pt x="5531180" y="426041"/>
                  <a:pt x="5503771" y="396234"/>
                </a:cubicBezTo>
                <a:cubicBezTo>
                  <a:pt x="5476362" y="366426"/>
                  <a:pt x="5440044" y="351522"/>
                  <a:pt x="5394819" y="351522"/>
                </a:cubicBezTo>
                <a:cubicBezTo>
                  <a:pt x="5294776" y="351522"/>
                  <a:pt x="5189422" y="413316"/>
                  <a:pt x="5078757" y="536904"/>
                </a:cubicBezTo>
                <a:cubicBezTo>
                  <a:pt x="4968092" y="660491"/>
                  <a:pt x="4912760" y="778088"/>
                  <a:pt x="4912760" y="889695"/>
                </a:cubicBezTo>
                <a:cubicBezTo>
                  <a:pt x="4912760" y="961580"/>
                  <a:pt x="4947365" y="997522"/>
                  <a:pt x="5016573" y="997522"/>
                </a:cubicBezTo>
                <a:lnTo>
                  <a:pt x="5020684" y="997522"/>
                </a:lnTo>
                <a:cubicBezTo>
                  <a:pt x="5027536" y="997522"/>
                  <a:pt x="5030962" y="999578"/>
                  <a:pt x="5030962" y="1003690"/>
                </a:cubicBezTo>
                <a:cubicBezTo>
                  <a:pt x="5030962" y="1009171"/>
                  <a:pt x="5022397" y="1011912"/>
                  <a:pt x="5005266" y="1011912"/>
                </a:cubicBezTo>
                <a:cubicBezTo>
                  <a:pt x="4967578" y="1011912"/>
                  <a:pt x="4936743" y="996163"/>
                  <a:pt x="4912760" y="964664"/>
                </a:cubicBezTo>
                <a:cubicBezTo>
                  <a:pt x="4888777" y="933164"/>
                  <a:pt x="4876786" y="892083"/>
                  <a:pt x="4876786" y="841419"/>
                </a:cubicBezTo>
                <a:cubicBezTo>
                  <a:pt x="4876786" y="724330"/>
                  <a:pt x="4933146" y="610496"/>
                  <a:pt x="5045866" y="499917"/>
                </a:cubicBezTo>
                <a:cubicBezTo>
                  <a:pt x="5158587" y="389338"/>
                  <a:pt x="5274219" y="334049"/>
                  <a:pt x="5392764" y="334049"/>
                </a:cubicBezTo>
                <a:cubicBezTo>
                  <a:pt x="5444841" y="334049"/>
                  <a:pt x="5486297" y="350323"/>
                  <a:pt x="5517133" y="382872"/>
                </a:cubicBezTo>
                <a:cubicBezTo>
                  <a:pt x="5547968" y="415420"/>
                  <a:pt x="5563386" y="459103"/>
                  <a:pt x="5563386" y="513922"/>
                </a:cubicBezTo>
                <a:cubicBezTo>
                  <a:pt x="5563386" y="636578"/>
                  <a:pt x="5500345" y="772596"/>
                  <a:pt x="5374262" y="921976"/>
                </a:cubicBezTo>
                <a:cubicBezTo>
                  <a:pt x="5226938" y="1096024"/>
                  <a:pt x="5070363" y="1183048"/>
                  <a:pt x="4904538" y="1183048"/>
                </a:cubicBezTo>
                <a:cubicBezTo>
                  <a:pt x="4812032" y="1183048"/>
                  <a:pt x="4737684" y="1151870"/>
                  <a:pt x="4681495" y="1089515"/>
                </a:cubicBezTo>
                <a:cubicBezTo>
                  <a:pt x="4625306" y="1027159"/>
                  <a:pt x="4597212" y="944588"/>
                  <a:pt x="4597212" y="841804"/>
                </a:cubicBezTo>
                <a:cubicBezTo>
                  <a:pt x="4597212" y="637606"/>
                  <a:pt x="4704450" y="449510"/>
                  <a:pt x="4918927" y="277518"/>
                </a:cubicBezTo>
                <a:cubicBezTo>
                  <a:pt x="5025823" y="192549"/>
                  <a:pt x="5140770" y="125054"/>
                  <a:pt x="5263769" y="75032"/>
                </a:cubicBezTo>
                <a:cubicBezTo>
                  <a:pt x="5386768" y="25011"/>
                  <a:pt x="5499317" y="0"/>
                  <a:pt x="560141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p:cNvSpPr>
            <a:spLocks noGrp="1"/>
          </p:cNvSpPr>
          <p:nvPr>
            <p:ph type="dt" sz="half" idx="10"/>
          </p:nvPr>
        </p:nvSpPr>
        <p:spPr/>
        <p:txBody>
          <a:bodyPr/>
          <a:lstStyle/>
          <a:p>
            <a:fld id="{B6A366E5-F28E-4C4D-9502-175716B6A79C}" type="datetime1">
              <a:rPr lang="en-US" smtClean="0"/>
              <a:t>10/8/2021</a:t>
            </a:fld>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38</a:t>
            </a:fld>
            <a:endParaRPr lang="en-US" dirty="0"/>
          </a:p>
        </p:txBody>
      </p:sp>
    </p:spTree>
    <p:extLst>
      <p:ext uri="{BB962C8B-B14F-4D97-AF65-F5344CB8AC3E}">
        <p14:creationId xmlns:p14="http://schemas.microsoft.com/office/powerpoint/2010/main" val="33142954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Software Design Principles</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smtClean="0">
                <a:latin typeface="Times New Roman" panose="02020603050405020304" pitchFamily="18" charset="0"/>
                <a:cs typeface="Times New Roman" panose="02020603050405020304" pitchFamily="18" charset="0"/>
              </a:rPr>
              <a:t>Problem Partitioning</a:t>
            </a:r>
          </a:p>
          <a:p>
            <a:r>
              <a:rPr lang="en-US" dirty="0" smtClean="0">
                <a:latin typeface="Times New Roman" panose="02020603050405020304" pitchFamily="18" charset="0"/>
                <a:cs typeface="Times New Roman" panose="02020603050405020304" pitchFamily="18" charset="0"/>
              </a:rPr>
              <a:t>Abstraction</a:t>
            </a:r>
          </a:p>
          <a:p>
            <a:r>
              <a:rPr lang="en-US" dirty="0" smtClean="0">
                <a:latin typeface="Times New Roman" panose="02020603050405020304" pitchFamily="18" charset="0"/>
                <a:cs typeface="Times New Roman" panose="02020603050405020304" pitchFamily="18" charset="0"/>
              </a:rPr>
              <a:t>Modularity</a:t>
            </a:r>
          </a:p>
          <a:p>
            <a:pPr lvl="1"/>
            <a:r>
              <a:rPr lang="en-US" dirty="0" smtClean="0">
                <a:latin typeface="Times New Roman" panose="02020603050405020304" pitchFamily="18" charset="0"/>
                <a:cs typeface="Times New Roman" panose="02020603050405020304" pitchFamily="18" charset="0"/>
              </a:rPr>
              <a:t>Cohesion</a:t>
            </a:r>
          </a:p>
          <a:p>
            <a:pPr lvl="1"/>
            <a:r>
              <a:rPr lang="en-US" dirty="0" smtClean="0">
                <a:latin typeface="Times New Roman" panose="02020603050405020304" pitchFamily="18" charset="0"/>
                <a:cs typeface="Times New Roman" panose="02020603050405020304" pitchFamily="18" charset="0"/>
              </a:rPr>
              <a:t>Coupling</a:t>
            </a:r>
          </a:p>
          <a:p>
            <a:r>
              <a:rPr lang="en-US" dirty="0" smtClean="0">
                <a:latin typeface="Times New Roman" panose="02020603050405020304" pitchFamily="18" charset="0"/>
                <a:cs typeface="Times New Roman" panose="02020603050405020304" pitchFamily="18" charset="0"/>
              </a:rPr>
              <a:t>Strategy of Design</a:t>
            </a: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7C76524B-134E-4C66-A2DB-B248C3D877B5}"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4</a:t>
            </a:fld>
            <a:endParaRPr lang="en-US" dirty="0"/>
          </a:p>
        </p:txBody>
      </p:sp>
    </p:spTree>
    <p:extLst>
      <p:ext uri="{BB962C8B-B14F-4D97-AF65-F5344CB8AC3E}">
        <p14:creationId xmlns:p14="http://schemas.microsoft.com/office/powerpoint/2010/main" val="40460018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Problem Partitioning</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smtClean="0">
                <a:latin typeface="Times New Roman" panose="02020603050405020304" pitchFamily="18" charset="0"/>
                <a:cs typeface="Times New Roman" panose="02020603050405020304" pitchFamily="18" charset="0"/>
              </a:rPr>
              <a:t>For </a:t>
            </a:r>
            <a:r>
              <a:rPr lang="en-US" dirty="0">
                <a:latin typeface="Times New Roman" panose="02020603050405020304" pitchFamily="18" charset="0"/>
                <a:cs typeface="Times New Roman" panose="02020603050405020304" pitchFamily="18" charset="0"/>
              </a:rPr>
              <a:t>small problem, we can handle the entire problem at once but for the significant problem, divide the problems and conquer the problem it means to divide the problem into smaller pieces so that each piece can be captured separately</a:t>
            </a:r>
            <a:r>
              <a:rPr lang="en-US" dirty="0" smtClean="0">
                <a:latin typeface="Times New Roman" panose="02020603050405020304" pitchFamily="18" charset="0"/>
                <a:cs typeface="Times New Roman" panose="02020603050405020304" pitchFamily="18" charset="0"/>
              </a:rPr>
              <a:t>.</a:t>
            </a:r>
          </a:p>
          <a:p>
            <a:pPr algn="just"/>
            <a:r>
              <a:rPr lang="en-US" dirty="0" smtClean="0">
                <a:latin typeface="Times New Roman" panose="02020603050405020304" pitchFamily="18" charset="0"/>
                <a:cs typeface="Times New Roman" panose="02020603050405020304" pitchFamily="18" charset="0"/>
              </a:rPr>
              <a:t>Goal </a:t>
            </a:r>
            <a:r>
              <a:rPr lang="en-US" dirty="0">
                <a:latin typeface="Times New Roman" panose="02020603050405020304" pitchFamily="18" charset="0"/>
                <a:cs typeface="Times New Roman" panose="02020603050405020304" pitchFamily="18" charset="0"/>
              </a:rPr>
              <a:t>is to divide the problem into manageable pieces</a:t>
            </a:r>
            <a:r>
              <a:rPr lang="en-US" dirty="0" smtClean="0">
                <a:latin typeface="Times New Roman" panose="02020603050405020304" pitchFamily="18" charset="0"/>
                <a:cs typeface="Times New Roman" panose="02020603050405020304" pitchFamily="18" charset="0"/>
              </a:rPr>
              <a:t>.</a:t>
            </a:r>
          </a:p>
          <a:p>
            <a:pPr algn="just"/>
            <a:r>
              <a:rPr lang="en-US" dirty="0">
                <a:latin typeface="Times New Roman" panose="02020603050405020304" pitchFamily="18" charset="0"/>
                <a:cs typeface="Times New Roman" panose="02020603050405020304" pitchFamily="18" charset="0"/>
              </a:rPr>
              <a:t>These pieces cannot be entirely independent of each other as they together form the system. They have to cooperate and communicate to solve the problem. This communication adds complexity</a:t>
            </a:r>
            <a:r>
              <a:rPr lang="en-US" dirty="0" smtClean="0">
                <a:latin typeface="Times New Roman" panose="02020603050405020304" pitchFamily="18" charset="0"/>
                <a:cs typeface="Times New Roman" panose="02020603050405020304" pitchFamily="18" charset="0"/>
              </a:rPr>
              <a:t>.</a:t>
            </a:r>
          </a:p>
          <a:p>
            <a:pPr algn="just"/>
            <a:r>
              <a:rPr lang="en-US" dirty="0" smtClean="0">
                <a:latin typeface="Times New Roman" panose="02020603050405020304" pitchFamily="18" charset="0"/>
                <a:cs typeface="Times New Roman" panose="02020603050405020304" pitchFamily="18" charset="0"/>
              </a:rPr>
              <a:t>As the number of pieces increase, the cost and complexity of partition also increases.</a:t>
            </a: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BD358C49-7DC4-4D64-A247-BD76BE80B97C}"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5</a:t>
            </a:fld>
            <a:endParaRPr lang="en-US" dirty="0"/>
          </a:p>
        </p:txBody>
      </p:sp>
    </p:spTree>
    <p:extLst>
      <p:ext uri="{BB962C8B-B14F-4D97-AF65-F5344CB8AC3E}">
        <p14:creationId xmlns:p14="http://schemas.microsoft.com/office/powerpoint/2010/main" val="8073236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Benefits of Problem Partitioning </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smtClean="0">
                <a:latin typeface="Times New Roman" panose="02020603050405020304" pitchFamily="18" charset="0"/>
                <a:cs typeface="Times New Roman" panose="02020603050405020304" pitchFamily="18" charset="0"/>
              </a:rPr>
              <a:t>Software </a:t>
            </a:r>
            <a:r>
              <a:rPr lang="en-US" dirty="0">
                <a:latin typeface="Times New Roman" panose="02020603050405020304" pitchFamily="18" charset="0"/>
                <a:cs typeface="Times New Roman" panose="02020603050405020304" pitchFamily="18" charset="0"/>
              </a:rPr>
              <a:t>is easy to understand</a:t>
            </a:r>
          </a:p>
          <a:p>
            <a:pPr algn="just"/>
            <a:r>
              <a:rPr lang="en-US" dirty="0">
                <a:latin typeface="Times New Roman" panose="02020603050405020304" pitchFamily="18" charset="0"/>
                <a:cs typeface="Times New Roman" panose="02020603050405020304" pitchFamily="18" charset="0"/>
              </a:rPr>
              <a:t>Software becomes simple</a:t>
            </a:r>
          </a:p>
          <a:p>
            <a:pPr algn="just"/>
            <a:r>
              <a:rPr lang="en-US" dirty="0">
                <a:latin typeface="Times New Roman" panose="02020603050405020304" pitchFamily="18" charset="0"/>
                <a:cs typeface="Times New Roman" panose="02020603050405020304" pitchFamily="18" charset="0"/>
              </a:rPr>
              <a:t>Software is easy to test</a:t>
            </a:r>
          </a:p>
          <a:p>
            <a:pPr algn="just"/>
            <a:r>
              <a:rPr lang="en-US" dirty="0">
                <a:latin typeface="Times New Roman" panose="02020603050405020304" pitchFamily="18" charset="0"/>
                <a:cs typeface="Times New Roman" panose="02020603050405020304" pitchFamily="18" charset="0"/>
              </a:rPr>
              <a:t>Software is easy to modify</a:t>
            </a:r>
          </a:p>
          <a:p>
            <a:pPr algn="just"/>
            <a:r>
              <a:rPr lang="en-US" dirty="0">
                <a:latin typeface="Times New Roman" panose="02020603050405020304" pitchFamily="18" charset="0"/>
                <a:cs typeface="Times New Roman" panose="02020603050405020304" pitchFamily="18" charset="0"/>
              </a:rPr>
              <a:t>Software is easy to maintain</a:t>
            </a:r>
          </a:p>
          <a:p>
            <a:pPr algn="just"/>
            <a:r>
              <a:rPr lang="en-US" dirty="0">
                <a:latin typeface="Times New Roman" panose="02020603050405020304" pitchFamily="18" charset="0"/>
                <a:cs typeface="Times New Roman" panose="02020603050405020304" pitchFamily="18" charset="0"/>
              </a:rPr>
              <a:t>Software is easy to expand</a:t>
            </a:r>
          </a:p>
          <a:p>
            <a:pPr algn="just"/>
            <a:endParaRPr lang="en-US"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54C3351E-CC1A-467E-BE86-106F057217E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6</a:t>
            </a:fld>
            <a:endParaRPr lang="en-US" dirty="0"/>
          </a:p>
        </p:txBody>
      </p:sp>
    </p:spTree>
    <p:extLst>
      <p:ext uri="{BB962C8B-B14F-4D97-AF65-F5344CB8AC3E}">
        <p14:creationId xmlns:p14="http://schemas.microsoft.com/office/powerpoint/2010/main" val="40480093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Abstraction</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An abstraction is a tool that enables a designer to consider a component at an abstract level without bothering about the internal details of the implementation.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Abstraction </a:t>
            </a:r>
            <a:r>
              <a:rPr lang="en-US" dirty="0">
                <a:latin typeface="Times New Roman" panose="02020603050405020304" pitchFamily="18" charset="0"/>
                <a:cs typeface="Times New Roman" panose="02020603050405020304" pitchFamily="18" charset="0"/>
              </a:rPr>
              <a:t>can be used for existing element as well as the component being designed.</a:t>
            </a:r>
          </a:p>
          <a:p>
            <a:pPr algn="just"/>
            <a:r>
              <a:rPr lang="en-US" dirty="0" smtClean="0">
                <a:latin typeface="Times New Roman" panose="02020603050405020304" pitchFamily="18" charset="0"/>
                <a:cs typeface="Times New Roman" panose="02020603050405020304" pitchFamily="18" charset="0"/>
              </a:rPr>
              <a:t>2 common </a:t>
            </a:r>
            <a:r>
              <a:rPr lang="en-US" dirty="0">
                <a:latin typeface="Times New Roman" panose="02020603050405020304" pitchFamily="18" charset="0"/>
                <a:cs typeface="Times New Roman" panose="02020603050405020304" pitchFamily="18" charset="0"/>
              </a:rPr>
              <a:t>abstraction </a:t>
            </a:r>
            <a:r>
              <a:rPr lang="en-US" dirty="0" smtClean="0">
                <a:latin typeface="Times New Roman" panose="02020603050405020304" pitchFamily="18" charset="0"/>
                <a:cs typeface="Times New Roman" panose="02020603050405020304" pitchFamily="18" charset="0"/>
              </a:rPr>
              <a:t>mechanisms:</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Functional Abstraction</a:t>
            </a:r>
          </a:p>
          <a:p>
            <a:pPr algn="just"/>
            <a:r>
              <a:rPr lang="en-US" dirty="0">
                <a:latin typeface="Times New Roman" panose="02020603050405020304" pitchFamily="18" charset="0"/>
                <a:cs typeface="Times New Roman" panose="02020603050405020304" pitchFamily="18" charset="0"/>
              </a:rPr>
              <a:t>Data Abstraction</a:t>
            </a:r>
          </a:p>
          <a:p>
            <a:endParaRPr lang="en-US" dirty="0"/>
          </a:p>
        </p:txBody>
      </p:sp>
      <p:sp>
        <p:nvSpPr>
          <p:cNvPr id="4" name="Date Placeholder 3"/>
          <p:cNvSpPr>
            <a:spLocks noGrp="1"/>
          </p:cNvSpPr>
          <p:nvPr>
            <p:ph type="dt" sz="half" idx="10"/>
          </p:nvPr>
        </p:nvSpPr>
        <p:spPr/>
        <p:txBody>
          <a:bodyPr/>
          <a:lstStyle/>
          <a:p>
            <a:fld id="{8BFAB797-7B9F-49FA-A3F8-A6DF987C889B}"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7</a:t>
            </a:fld>
            <a:endParaRPr lang="en-US" dirty="0"/>
          </a:p>
        </p:txBody>
      </p:sp>
    </p:spTree>
    <p:extLst>
      <p:ext uri="{BB962C8B-B14F-4D97-AF65-F5344CB8AC3E}">
        <p14:creationId xmlns:p14="http://schemas.microsoft.com/office/powerpoint/2010/main" val="3417595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Functional Abstraction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A module is specified by the method it performs.</a:t>
            </a:r>
          </a:p>
          <a:p>
            <a:pPr algn="just"/>
            <a:r>
              <a:rPr lang="en-US" dirty="0">
                <a:latin typeface="Times New Roman" panose="02020603050405020304" pitchFamily="18" charset="0"/>
                <a:cs typeface="Times New Roman" panose="02020603050405020304" pitchFamily="18" charset="0"/>
              </a:rPr>
              <a:t>The details of the algorithm to accomplish the functions are not visible to the user of the function.</a:t>
            </a:r>
          </a:p>
          <a:p>
            <a:pPr algn="just"/>
            <a:r>
              <a:rPr lang="en-US" dirty="0">
                <a:latin typeface="Times New Roman" panose="02020603050405020304" pitchFamily="18" charset="0"/>
                <a:cs typeface="Times New Roman" panose="02020603050405020304" pitchFamily="18" charset="0"/>
              </a:rPr>
              <a:t>Functional abstraction forms the basis for </a:t>
            </a:r>
            <a:r>
              <a:rPr lang="en-US" b="1" dirty="0">
                <a:latin typeface="Times New Roman" panose="02020603050405020304" pitchFamily="18" charset="0"/>
                <a:cs typeface="Times New Roman" panose="02020603050405020304" pitchFamily="18" charset="0"/>
              </a:rPr>
              <a:t>Function oriented design approaches</a:t>
            </a:r>
            <a:r>
              <a:rPr lang="en-US" dirty="0">
                <a:latin typeface="Times New Roman" panose="02020603050405020304" pitchFamily="18" charset="0"/>
                <a:cs typeface="Times New Roman" panose="02020603050405020304" pitchFamily="18" charset="0"/>
              </a:rPr>
              <a:t>.</a:t>
            </a:r>
          </a:p>
          <a:p>
            <a:endParaRPr lang="en-US" dirty="0"/>
          </a:p>
        </p:txBody>
      </p:sp>
      <p:sp>
        <p:nvSpPr>
          <p:cNvPr id="4" name="Date Placeholder 3"/>
          <p:cNvSpPr>
            <a:spLocks noGrp="1"/>
          </p:cNvSpPr>
          <p:nvPr>
            <p:ph type="dt" sz="half" idx="10"/>
          </p:nvPr>
        </p:nvSpPr>
        <p:spPr/>
        <p:txBody>
          <a:bodyPr/>
          <a:lstStyle/>
          <a:p>
            <a:fld id="{CBA14BB9-376E-4F9E-BA5B-227B41DFAA6D}"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8</a:t>
            </a:fld>
            <a:endParaRPr lang="en-US" dirty="0"/>
          </a:p>
        </p:txBody>
      </p:sp>
    </p:spTree>
    <p:extLst>
      <p:ext uri="{BB962C8B-B14F-4D97-AF65-F5344CB8AC3E}">
        <p14:creationId xmlns:p14="http://schemas.microsoft.com/office/powerpoint/2010/main" val="17951829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Data Abstraction</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Details of the data elements are not visible to the users of data. </a:t>
            </a:r>
            <a:endParaRPr lang="en-US" dirty="0" smtClean="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Data </a:t>
            </a:r>
            <a:r>
              <a:rPr lang="en-US" dirty="0">
                <a:latin typeface="Times New Roman" panose="02020603050405020304" pitchFamily="18" charset="0"/>
                <a:cs typeface="Times New Roman" panose="02020603050405020304" pitchFamily="18" charset="0"/>
              </a:rPr>
              <a:t>Abstraction forms the basis for </a:t>
            </a:r>
            <a:r>
              <a:rPr lang="en-US" b="1" dirty="0">
                <a:latin typeface="Times New Roman" panose="02020603050405020304" pitchFamily="18" charset="0"/>
                <a:cs typeface="Times New Roman" panose="02020603050405020304" pitchFamily="18" charset="0"/>
              </a:rPr>
              <a:t>Object Oriented design approaches</a:t>
            </a:r>
            <a:r>
              <a:rPr lang="en-US" dirty="0">
                <a:latin typeface="Times New Roman" panose="02020603050405020304" pitchFamily="18" charset="0"/>
                <a:cs typeface="Times New Roman" panose="02020603050405020304" pitchFamily="18" charset="0"/>
              </a:rPr>
              <a:t>.</a:t>
            </a:r>
          </a:p>
        </p:txBody>
      </p:sp>
      <p:sp>
        <p:nvSpPr>
          <p:cNvPr id="4" name="Date Placeholder 3"/>
          <p:cNvSpPr>
            <a:spLocks noGrp="1"/>
          </p:cNvSpPr>
          <p:nvPr>
            <p:ph type="dt" sz="half" idx="10"/>
          </p:nvPr>
        </p:nvSpPr>
        <p:spPr/>
        <p:txBody>
          <a:bodyPr/>
          <a:lstStyle/>
          <a:p>
            <a:fld id="{E0816D2F-04E4-44E4-8D05-BE5891718974}" type="datetime1">
              <a:rPr lang="en-US" smtClean="0"/>
              <a:t>10/8/2021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9</a:t>
            </a:fld>
            <a:endParaRPr lang="en-US" dirty="0"/>
          </a:p>
        </p:txBody>
      </p:sp>
    </p:spTree>
    <p:extLst>
      <p:ext uri="{BB962C8B-B14F-4D97-AF65-F5344CB8AC3E}">
        <p14:creationId xmlns:p14="http://schemas.microsoft.com/office/powerpoint/2010/main" val="1936418888"/>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D5A9C098-A058-4A59-AA77-E2402053F600}">
  <ds:schemaRefs>
    <ds:schemaRef ds:uri="http://schemas.microsoft.com/office/2006/documentManagement/types"/>
    <ds:schemaRef ds:uri="http://www.w3.org/XML/1998/namespace"/>
    <ds:schemaRef ds:uri="http://schemas.openxmlformats.org/package/2006/metadata/core-properties"/>
    <ds:schemaRef ds:uri="http://purl.org/dc/terms/"/>
    <ds:schemaRef ds:uri="http://schemas.microsoft.com/office/2006/metadata/properties"/>
    <ds:schemaRef ds:uri="71af3243-3dd4-4a8d-8c0d-dd76da1f02a5"/>
    <ds:schemaRef ds:uri="http://purl.org/dc/elements/1.1/"/>
    <ds:schemaRef ds:uri="16c05727-aa75-4e4a-9b5f-8a80a116589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Frame design</Template>
  <TotalTime>0</TotalTime>
  <Words>2342</Words>
  <Application>Microsoft Office PowerPoint</Application>
  <PresentationFormat>Widescreen</PresentationFormat>
  <Paragraphs>250</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Corbel</vt:lpstr>
      <vt:lpstr>Times New Roman</vt:lpstr>
      <vt:lpstr>Wingdings 2</vt:lpstr>
      <vt:lpstr>Frame</vt:lpstr>
      <vt:lpstr>ESC501 (Software Engineering) – Software Design Issues/Principles</vt:lpstr>
      <vt:lpstr>Intended Learning Outcomes (ILOs)</vt:lpstr>
      <vt:lpstr>Intended Learning Outcomes  (ILOs)  </vt:lpstr>
      <vt:lpstr>Software Design Principles </vt:lpstr>
      <vt:lpstr>Problem Partitioning </vt:lpstr>
      <vt:lpstr>Benefits of Problem Partitioning  </vt:lpstr>
      <vt:lpstr>Abstraction </vt:lpstr>
      <vt:lpstr>Functional Abstraction</vt:lpstr>
      <vt:lpstr>Data Abstraction</vt:lpstr>
      <vt:lpstr>Function -Oriented Design</vt:lpstr>
      <vt:lpstr>Function -Oriented Design (Contd.)</vt:lpstr>
      <vt:lpstr>Object -Oriented Design</vt:lpstr>
      <vt:lpstr>Modularity</vt:lpstr>
      <vt:lpstr>Desirable Properties of a Modular System</vt:lpstr>
      <vt:lpstr>Advantages of Modularity</vt:lpstr>
      <vt:lpstr>Disadvantages of Modularity </vt:lpstr>
      <vt:lpstr>Modular Design</vt:lpstr>
      <vt:lpstr>Functional Independence</vt:lpstr>
      <vt:lpstr>Need for Functional Independence</vt:lpstr>
      <vt:lpstr>Need for Functional Independence (Contd.)</vt:lpstr>
      <vt:lpstr>COHESION</vt:lpstr>
      <vt:lpstr>Classification of Cohesion  </vt:lpstr>
      <vt:lpstr>Coincidental and Logical   Cohesion  </vt:lpstr>
      <vt:lpstr>Temporal and Procedural   Cohesion  </vt:lpstr>
      <vt:lpstr>Communicational and Sequential   Cohesion  </vt:lpstr>
      <vt:lpstr>Functional  Cohesion  </vt:lpstr>
      <vt:lpstr>COUPLING  </vt:lpstr>
      <vt:lpstr>Module Coupling</vt:lpstr>
      <vt:lpstr>Classification of Coupling  </vt:lpstr>
      <vt:lpstr>Data and Stamp Coupling </vt:lpstr>
      <vt:lpstr>Control, Common and  Content Coupling </vt:lpstr>
      <vt:lpstr>Information Hiding</vt:lpstr>
      <vt:lpstr>Strategy of Design </vt:lpstr>
      <vt:lpstr>Top-down Approach </vt:lpstr>
      <vt:lpstr>Bottom-up Approach </vt:lpstr>
      <vt:lpstr>Structured Analysis</vt:lpstr>
      <vt:lpstr>Importance of DFDs in a Good Software Design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2020-08-30T13:56:55Z</dcterms:created>
  <dcterms:modified xsi:type="dcterms:W3CDTF">2021-10-08T07:21:21Z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